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handoutMasterIdLst>
    <p:handoutMasterId r:id="rId23"/>
  </p:handoutMasterIdLst>
  <p:sldIdLst>
    <p:sldId id="268" r:id="rId2"/>
    <p:sldId id="269" r:id="rId3"/>
    <p:sldId id="270" r:id="rId4"/>
    <p:sldId id="271" r:id="rId5"/>
    <p:sldId id="272" r:id="rId6"/>
    <p:sldId id="273" r:id="rId7"/>
    <p:sldId id="275" r:id="rId8"/>
    <p:sldId id="274" r:id="rId9"/>
    <p:sldId id="276" r:id="rId10"/>
    <p:sldId id="278" r:id="rId11"/>
    <p:sldId id="279" r:id="rId12"/>
    <p:sldId id="280" r:id="rId13"/>
    <p:sldId id="281" r:id="rId14"/>
    <p:sldId id="282" r:id="rId15"/>
    <p:sldId id="283" r:id="rId16"/>
    <p:sldId id="284" r:id="rId17"/>
    <p:sldId id="285" r:id="rId18"/>
    <p:sldId id="286" r:id="rId19"/>
    <p:sldId id="289" r:id="rId20"/>
    <p:sldId id="28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p:cViewPr varScale="1">
        <p:scale>
          <a:sx n="75" d="100"/>
          <a:sy n="75" d="100"/>
        </p:scale>
        <p:origin x="540" y="66"/>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4/23/2025</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4/23/2025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4/23/2025</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4/23/2025</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4/23/2025</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id="{FC7E2CCC-C53E-454B-9DE0-F2484BA0FF9D}"/>
              </a:ext>
              <a:ext uri="{C183D7F6-B498-43B3-948B-1728B52AA6E4}">
                <adec:decorative xmlns:adec="http://schemas.microsoft.com/office/drawing/2017/decorative" val="1"/>
              </a:ext>
            </a:extLst>
          </p:cNvPr>
          <p:cNvPicPr>
            <a:picLocks/>
          </p:cNvPicPr>
          <p:nvPr/>
        </p:nvPicPr>
        <p:blipFill>
          <a:blip r:embed="rId2"/>
          <a:stretch>
            <a:fillRect/>
          </a:stretch>
        </p:blipFill>
        <p:spPr>
          <a:xfrm>
            <a:off x="9577705" y="1524000"/>
            <a:ext cx="1905000" cy="1905000"/>
          </a:xfrm>
          <a:prstGeom prst="rect">
            <a:avLst/>
          </a:prstGeom>
          <a:ln>
            <a:noFill/>
          </a:ln>
        </p:spPr>
      </p:pic>
      <p:sp>
        <p:nvSpPr>
          <p:cNvPr id="7" name="TextBox 6">
            <a:extLst>
              <a:ext uri="{FF2B5EF4-FFF2-40B4-BE49-F238E27FC236}">
                <a16:creationId xmlns:a16="http://schemas.microsoft.com/office/drawing/2014/main" id="{92D63955-FDEC-2A0A-6352-6B6BA9F1089D}"/>
              </a:ext>
            </a:extLst>
          </p:cNvPr>
          <p:cNvSpPr txBox="1"/>
          <p:nvPr/>
        </p:nvSpPr>
        <p:spPr>
          <a:xfrm>
            <a:off x="923924" y="1952625"/>
            <a:ext cx="9915525" cy="707886"/>
          </a:xfrm>
          <a:prstGeom prst="rect">
            <a:avLst/>
          </a:prstGeom>
          <a:noFill/>
        </p:spPr>
        <p:txBody>
          <a:bodyPr wrap="square" rtlCol="0">
            <a:spAutoFit/>
          </a:bodyPr>
          <a:lstStyle/>
          <a:p>
            <a:r>
              <a:rPr lang="en-US" sz="4000" b="1" dirty="0">
                <a:effectLst/>
                <a:ea typeface="Arial" panose="020B0604020202020204" pitchFamily="34" charset="0"/>
              </a:rPr>
              <a:t>IMDB Movie Review Sentiment Analysis</a:t>
            </a:r>
            <a:endParaRPr lang="en-US" sz="4000" b="1" dirty="0"/>
          </a:p>
        </p:txBody>
      </p:sp>
      <p:sp>
        <p:nvSpPr>
          <p:cNvPr id="8" name="TextBox 7">
            <a:extLst>
              <a:ext uri="{FF2B5EF4-FFF2-40B4-BE49-F238E27FC236}">
                <a16:creationId xmlns:a16="http://schemas.microsoft.com/office/drawing/2014/main" id="{59398899-31CA-DD95-1CB2-B26CA2EE9068}"/>
              </a:ext>
            </a:extLst>
          </p:cNvPr>
          <p:cNvSpPr txBox="1"/>
          <p:nvPr/>
        </p:nvSpPr>
        <p:spPr>
          <a:xfrm>
            <a:off x="7439025" y="4314490"/>
            <a:ext cx="5505450" cy="2357568"/>
          </a:xfrm>
          <a:prstGeom prst="rect">
            <a:avLst/>
          </a:prstGeom>
          <a:noFill/>
        </p:spPr>
        <p:txBody>
          <a:bodyPr wrap="square" rtlCol="0">
            <a:spAutoFit/>
          </a:bodyPr>
          <a:lstStyle/>
          <a:p>
            <a:pPr marL="0" marR="0">
              <a:lnSpc>
                <a:spcPct val="115000"/>
              </a:lnSpc>
              <a:spcBef>
                <a:spcPts val="2000"/>
              </a:spcBef>
              <a:spcAft>
                <a:spcPts val="600"/>
              </a:spcAft>
              <a:buNone/>
            </a:pPr>
            <a:r>
              <a:rPr lang="en-US" sz="1800" b="1" kern="0" dirty="0">
                <a:effectLst/>
                <a:latin typeface="Times New Roman" panose="02020603050405020304" pitchFamily="18" charset="0"/>
              </a:rPr>
              <a:t>Team Members:</a:t>
            </a:r>
            <a:endParaRPr lang="en-US" sz="1800" b="1" kern="0" dirty="0">
              <a:effectLst/>
              <a:latin typeface="Arial" panose="020B0604020202020204" pitchFamily="34" charset="0"/>
            </a:endParaRPr>
          </a:p>
          <a:p>
            <a:pPr marL="285750" marR="0" indent="-285750">
              <a:lnSpc>
                <a:spcPct val="115000"/>
              </a:lnSpc>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Srilakshmi Parella (11697665)</a:t>
            </a:r>
            <a:endParaRPr lang="en-US" sz="1800" dirty="0">
              <a:effectLst/>
              <a:latin typeface="Arial" panose="020B0604020202020204" pitchFamily="34" charset="0"/>
              <a:ea typeface="Arial" panose="020B0604020202020204" pitchFamily="34" charset="0"/>
            </a:endParaRPr>
          </a:p>
          <a:p>
            <a:pPr marL="285750" marR="0" indent="-285750">
              <a:lnSpc>
                <a:spcPct val="115000"/>
              </a:lnSpc>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Roopadevi Ambati (11702517)</a:t>
            </a:r>
            <a:endParaRPr lang="en-US" sz="1800" dirty="0">
              <a:effectLst/>
              <a:latin typeface="Arial" panose="020B0604020202020204" pitchFamily="34" charset="0"/>
              <a:ea typeface="Arial" panose="020B0604020202020204" pitchFamily="34" charset="0"/>
            </a:endParaRPr>
          </a:p>
          <a:p>
            <a:pPr marL="285750" marR="0" indent="-285750">
              <a:lnSpc>
                <a:spcPct val="115000"/>
              </a:lnSpc>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Siva Kumar Chaini (11676099)</a:t>
            </a:r>
            <a:endParaRPr lang="en-US" sz="1800" dirty="0">
              <a:effectLst/>
              <a:latin typeface="Arial" panose="020B0604020202020204" pitchFamily="34" charset="0"/>
              <a:ea typeface="Arial" panose="020B0604020202020204" pitchFamily="34" charset="0"/>
            </a:endParaRPr>
          </a:p>
          <a:p>
            <a:pPr marL="285750" marR="0" indent="-285750">
              <a:lnSpc>
                <a:spcPct val="115000"/>
              </a:lnSpc>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Rohith Kumar Arvapally (11694004)</a:t>
            </a:r>
          </a:p>
          <a:p>
            <a:pPr marL="285750" marR="0" indent="-285750">
              <a:lnSpc>
                <a:spcPct val="115000"/>
              </a:lnSpc>
              <a:buFont typeface="Arial" panose="020B0604020202020204" pitchFamily="34" charset="0"/>
              <a:buChar char="•"/>
            </a:pPr>
            <a:r>
              <a:rPr lang="en-US" dirty="0" err="1"/>
              <a:t>Srimannarayana</a:t>
            </a:r>
            <a:r>
              <a:rPr lang="en-US" dirty="0"/>
              <a:t> </a:t>
            </a:r>
            <a:r>
              <a:rPr lang="en-US" dirty="0" err="1"/>
              <a:t>Vakalapudi</a:t>
            </a:r>
            <a:r>
              <a:rPr lang="en-US" dirty="0">
                <a:latin typeface="Times New Roman" panose="02020603050405020304" pitchFamily="18" charset="0"/>
              </a:rPr>
              <a:t> (11819166)</a:t>
            </a:r>
            <a:endParaRPr lang="en-US" sz="1800"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836EE-2649-3CEB-D673-FDF90EA121A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1996C77-D55F-544A-F84B-34A999DAD016}"/>
              </a:ext>
            </a:extLst>
          </p:cNvPr>
          <p:cNvSpPr>
            <a:spLocks noGrp="1"/>
          </p:cNvSpPr>
          <p:nvPr>
            <p:ph type="body" sz="half" idx="2"/>
          </p:nvPr>
        </p:nvSpPr>
        <p:spPr>
          <a:xfrm>
            <a:off x="400050" y="495299"/>
            <a:ext cx="10620375" cy="5610225"/>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Results</a:t>
            </a:r>
          </a:p>
          <a:p>
            <a:pPr algn="l">
              <a:lnSpc>
                <a:spcPct val="115000"/>
              </a:lnSpc>
            </a:pPr>
            <a:r>
              <a:rPr lang="en-US" sz="2800" b="1" dirty="0">
                <a:effectLst/>
                <a:latin typeface="Times New Roman" panose="02020603050405020304" pitchFamily="18" charset="0"/>
              </a:rPr>
              <a:t>4.1 Model Performance Comparison</a:t>
            </a:r>
            <a:endParaRPr lang="en-US" sz="2800" b="1" dirty="0">
              <a:effectLst/>
              <a:latin typeface="Arial" panose="020B0604020202020204" pitchFamily="34" charset="0"/>
            </a:endParaRPr>
          </a:p>
          <a:p>
            <a:pPr marR="0" algn="l">
              <a:lnSpc>
                <a:spcPct val="115000"/>
              </a:lnSpc>
            </a:pPr>
            <a:endParaRPr lang="en-US" sz="2400" dirty="0"/>
          </a:p>
        </p:txBody>
      </p:sp>
      <p:graphicFrame>
        <p:nvGraphicFramePr>
          <p:cNvPr id="2" name="Table 1">
            <a:extLst>
              <a:ext uri="{FF2B5EF4-FFF2-40B4-BE49-F238E27FC236}">
                <a16:creationId xmlns:a16="http://schemas.microsoft.com/office/drawing/2014/main" id="{F8F61AE0-7C50-F17E-B5E8-DE89DEDF681A}"/>
              </a:ext>
            </a:extLst>
          </p:cNvPr>
          <p:cNvGraphicFramePr>
            <a:graphicFrameLocks noGrp="1"/>
          </p:cNvGraphicFramePr>
          <p:nvPr>
            <p:extLst>
              <p:ext uri="{D42A27DB-BD31-4B8C-83A1-F6EECF244321}">
                <p14:modId xmlns:p14="http://schemas.microsoft.com/office/powerpoint/2010/main" val="3739032615"/>
              </p:ext>
            </p:extLst>
          </p:nvPr>
        </p:nvGraphicFramePr>
        <p:xfrm>
          <a:off x="644693" y="2044329"/>
          <a:ext cx="5772150" cy="3702792"/>
        </p:xfrm>
        <a:graphic>
          <a:graphicData uri="http://schemas.openxmlformats.org/drawingml/2006/table">
            <a:tbl>
              <a:tblPr firstRow="1" bandRow="1">
                <a:tableStyleId>{F5AB1C69-6EDB-4FF4-983F-18BD219EF322}</a:tableStyleId>
              </a:tblPr>
              <a:tblGrid>
                <a:gridCol w="1154430">
                  <a:extLst>
                    <a:ext uri="{9D8B030D-6E8A-4147-A177-3AD203B41FA5}">
                      <a16:colId xmlns:a16="http://schemas.microsoft.com/office/drawing/2014/main" val="3147024895"/>
                    </a:ext>
                  </a:extLst>
                </a:gridCol>
                <a:gridCol w="1154430">
                  <a:extLst>
                    <a:ext uri="{9D8B030D-6E8A-4147-A177-3AD203B41FA5}">
                      <a16:colId xmlns:a16="http://schemas.microsoft.com/office/drawing/2014/main" val="3336895259"/>
                    </a:ext>
                  </a:extLst>
                </a:gridCol>
                <a:gridCol w="1154430">
                  <a:extLst>
                    <a:ext uri="{9D8B030D-6E8A-4147-A177-3AD203B41FA5}">
                      <a16:colId xmlns:a16="http://schemas.microsoft.com/office/drawing/2014/main" val="4111124563"/>
                    </a:ext>
                  </a:extLst>
                </a:gridCol>
                <a:gridCol w="1154430">
                  <a:extLst>
                    <a:ext uri="{9D8B030D-6E8A-4147-A177-3AD203B41FA5}">
                      <a16:colId xmlns:a16="http://schemas.microsoft.com/office/drawing/2014/main" val="3527180456"/>
                    </a:ext>
                  </a:extLst>
                </a:gridCol>
                <a:gridCol w="1154430">
                  <a:extLst>
                    <a:ext uri="{9D8B030D-6E8A-4147-A177-3AD203B41FA5}">
                      <a16:colId xmlns:a16="http://schemas.microsoft.com/office/drawing/2014/main" val="1837874218"/>
                    </a:ext>
                  </a:extLst>
                </a:gridCol>
              </a:tblGrid>
              <a:tr h="533224">
                <a:tc>
                  <a:txBody>
                    <a:bodyPr/>
                    <a:lstStyle/>
                    <a:p>
                      <a:r>
                        <a:rPr lang="en-US" sz="1800" b="1" kern="1200" dirty="0">
                          <a:solidFill>
                            <a:schemeClr val="lt1"/>
                          </a:solidFill>
                          <a:effectLst/>
                          <a:latin typeface="+mn-lt"/>
                          <a:ea typeface="+mn-ea"/>
                          <a:cs typeface="+mn-cs"/>
                        </a:rPr>
                        <a:t>Model</a:t>
                      </a:r>
                      <a:endParaRPr lang="en-US" dirty="0"/>
                    </a:p>
                  </a:txBody>
                  <a:tcPr/>
                </a:tc>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F1-Score</a:t>
                      </a:r>
                    </a:p>
                  </a:txBody>
                  <a:tcPr/>
                </a:tc>
                <a:extLst>
                  <a:ext uri="{0D108BD9-81ED-4DB2-BD59-A6C34878D82A}">
                    <a16:rowId xmlns:a16="http://schemas.microsoft.com/office/drawing/2014/main" val="72850659"/>
                  </a:ext>
                </a:extLst>
              </a:tr>
              <a:tr h="533224">
                <a:tc>
                  <a:txBody>
                    <a:bodyPr/>
                    <a:lstStyle/>
                    <a:p>
                      <a:r>
                        <a:rPr lang="en-US" sz="2000" b="1" kern="1200" dirty="0">
                          <a:solidFill>
                            <a:schemeClr val="dk1"/>
                          </a:solidFill>
                          <a:effectLst/>
                          <a:latin typeface="Times New Roman" panose="02020603050405020304" pitchFamily="18" charset="0"/>
                          <a:ea typeface="+mn-ea"/>
                          <a:cs typeface="Times New Roman" panose="02020603050405020304" pitchFamily="18" charset="0"/>
                        </a:rPr>
                        <a:t>LSTM</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87.65%</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87.12%</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88.59%</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87.85%</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13355615"/>
                  </a:ext>
                </a:extLst>
              </a:tr>
              <a:tr h="533224">
                <a:tc>
                  <a:txBody>
                    <a:bodyPr/>
                    <a:lstStyle/>
                    <a:p>
                      <a:r>
                        <a:rPr lang="en-US" sz="2000" b="1" kern="1200" dirty="0">
                          <a:solidFill>
                            <a:schemeClr val="dk1"/>
                          </a:solidFill>
                          <a:effectLst/>
                          <a:latin typeface="Times New Roman" panose="02020603050405020304" pitchFamily="18" charset="0"/>
                          <a:ea typeface="+mn-ea"/>
                          <a:cs typeface="Times New Roman" panose="02020603050405020304" pitchFamily="18" charset="0"/>
                        </a:rPr>
                        <a:t>Naive Bayes</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84.91%</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84.58%</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85.67%</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85.12%</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49842754"/>
                  </a:ext>
                </a:extLst>
              </a:tr>
              <a:tr h="533224">
                <a:tc>
                  <a:txBody>
                    <a:bodyPr/>
                    <a:lstStyle/>
                    <a:p>
                      <a:r>
                        <a:rPr lang="en-US" sz="2000" b="1" kern="1200" dirty="0">
                          <a:solidFill>
                            <a:schemeClr val="dk1"/>
                          </a:solidFill>
                          <a:effectLst/>
                          <a:latin typeface="Times New Roman" panose="02020603050405020304" pitchFamily="18" charset="0"/>
                          <a:ea typeface="+mn-ea"/>
                          <a:cs typeface="Times New Roman" panose="02020603050405020304" pitchFamily="18" charset="0"/>
                        </a:rPr>
                        <a:t>Random Forest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84.72%</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85.57%</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83.81%</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84.68%</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1587041"/>
                  </a:ext>
                </a:extLst>
              </a:tr>
              <a:tr h="533224">
                <a:tc>
                  <a:txBody>
                    <a:bodyPr/>
                    <a:lstStyle/>
                    <a:p>
                      <a:r>
                        <a:rPr lang="en-US" sz="2000" b="1" kern="1200" dirty="0">
                          <a:solidFill>
                            <a:schemeClr val="dk1"/>
                          </a:solidFill>
                          <a:effectLst/>
                          <a:latin typeface="Times New Roman" panose="02020603050405020304" pitchFamily="18" charset="0"/>
                          <a:ea typeface="+mn-ea"/>
                          <a:cs typeface="Times New Roman" panose="02020603050405020304" pitchFamily="18" charset="0"/>
                        </a:rPr>
                        <a:t>SVM	</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71.60%</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71.32%</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72.99%</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72.15%</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8137110"/>
                  </a:ext>
                </a:extLst>
              </a:tr>
              <a:tr h="533224">
                <a:tc>
                  <a:txBody>
                    <a:bodyPr/>
                    <a:lstStyle/>
                    <a:p>
                      <a:r>
                        <a:rPr lang="en-US" sz="2000" b="1" kern="1200" dirty="0">
                          <a:solidFill>
                            <a:schemeClr val="dk1"/>
                          </a:solidFill>
                          <a:effectLst/>
                          <a:latin typeface="Times New Roman" panose="02020603050405020304" pitchFamily="18" charset="0"/>
                          <a:ea typeface="+mn-ea"/>
                          <a:cs typeface="Times New Roman" panose="02020603050405020304" pitchFamily="18" charset="0"/>
                        </a:rPr>
                        <a:t>Decision Tree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69.68%	</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64.03%</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64.03%</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dk1"/>
                          </a:solidFill>
                          <a:effectLst/>
                          <a:latin typeface="Times New Roman" panose="02020603050405020304" pitchFamily="18" charset="0"/>
                          <a:ea typeface="+mn-ea"/>
                          <a:cs typeface="Times New Roman" panose="02020603050405020304" pitchFamily="18" charset="0"/>
                        </a:rPr>
                        <a:t>75.13%</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80376336"/>
                  </a:ext>
                </a:extLst>
              </a:tr>
            </a:tbl>
          </a:graphicData>
        </a:graphic>
      </p:graphicFrame>
      <p:sp>
        <p:nvSpPr>
          <p:cNvPr id="3" name="TextBox 2">
            <a:extLst>
              <a:ext uri="{FF2B5EF4-FFF2-40B4-BE49-F238E27FC236}">
                <a16:creationId xmlns:a16="http://schemas.microsoft.com/office/drawing/2014/main" id="{6253F24F-9E77-BB37-C77A-E0CDA971EDFF}"/>
              </a:ext>
            </a:extLst>
          </p:cNvPr>
          <p:cNvSpPr txBox="1"/>
          <p:nvPr/>
        </p:nvSpPr>
        <p:spPr>
          <a:xfrm>
            <a:off x="6943725" y="1428750"/>
            <a:ext cx="4076700" cy="4933951"/>
          </a:xfrm>
          <a:prstGeom prst="rect">
            <a:avLst/>
          </a:prstGeom>
          <a:noFill/>
        </p:spPr>
        <p:txBody>
          <a:bodyPr wrap="square" rtlCol="0">
            <a:spAutoFit/>
          </a:bodyPr>
          <a:lstStyle/>
          <a:p>
            <a:pPr marL="0" marR="0">
              <a:lnSpc>
                <a:spcPct val="115000"/>
              </a:lnSpc>
              <a:buNone/>
            </a:pPr>
            <a:r>
              <a:rPr lang="en-US" sz="1800" b="1" dirty="0">
                <a:effectLst/>
                <a:latin typeface="Times New Roman" panose="02020603050405020304" pitchFamily="18" charset="0"/>
                <a:ea typeface="Arial" panose="020B0604020202020204" pitchFamily="34" charset="0"/>
              </a:rPr>
              <a:t>Key Observations:</a:t>
            </a:r>
            <a:endParaRPr lang="en-US" sz="1800" dirty="0">
              <a:effectLst/>
              <a:latin typeface="Arial" panose="020B0604020202020204" pitchFamily="34" charset="0"/>
              <a:ea typeface="Arial" panose="020B0604020202020204" pitchFamily="34" charset="0"/>
            </a:endParaRPr>
          </a:p>
          <a:p>
            <a:pPr marL="0" marR="0">
              <a:lnSpc>
                <a:spcPct val="115000"/>
              </a:lnSpc>
              <a:buNone/>
            </a:pPr>
            <a:r>
              <a:rPr lang="en-US" sz="1800" b="1" dirty="0">
                <a:effectLst/>
                <a:latin typeface="Times New Roman" panose="02020603050405020304" pitchFamily="18"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342900" marR="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Arial" panose="020B0604020202020204" pitchFamily="34" charset="0"/>
              </a:rPr>
              <a:t>LSTM outperforms other models, benefiting from sequential text processing.</a:t>
            </a:r>
            <a:endParaRPr lang="en-US" sz="1800" u="none" strike="noStrike" dirty="0">
              <a:effectLst/>
              <a:latin typeface="Arial" panose="020B0604020202020204" pitchFamily="34" charset="0"/>
              <a:ea typeface="Arial" panose="020B0604020202020204" pitchFamily="34" charset="0"/>
            </a:endParaRPr>
          </a:p>
          <a:p>
            <a:pPr marL="342900" marR="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Arial" panose="020B0604020202020204" pitchFamily="34" charset="0"/>
              </a:rPr>
              <a:t>Naive Bayes and Random Forest perform similarly, suggesting that simpler models can be effective for this task.</a:t>
            </a:r>
            <a:endParaRPr lang="en-US" sz="1800" u="none" strike="noStrike" dirty="0">
              <a:effectLst/>
              <a:latin typeface="Arial" panose="020B0604020202020204" pitchFamily="34" charset="0"/>
              <a:ea typeface="Arial" panose="020B0604020202020204" pitchFamily="34" charset="0"/>
            </a:endParaRPr>
          </a:p>
          <a:p>
            <a:pPr marL="342900" marR="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Arial" panose="020B0604020202020204" pitchFamily="34" charset="0"/>
              </a:rPr>
              <a:t>SVM underperforms, likely due to high-dimensional sparse data.</a:t>
            </a:r>
            <a:endParaRPr lang="en-US" sz="1800" u="none" strike="noStrike" dirty="0">
              <a:effectLst/>
              <a:latin typeface="Arial" panose="020B0604020202020204" pitchFamily="34" charset="0"/>
              <a:ea typeface="Arial" panose="020B0604020202020204" pitchFamily="34" charset="0"/>
            </a:endParaRPr>
          </a:p>
          <a:p>
            <a:pPr marL="342900" marR="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Arial" panose="020B0604020202020204" pitchFamily="34" charset="0"/>
              </a:rPr>
              <a:t>Decision Tree has high recall but low precision, indicating overfitting to the majority class.</a:t>
            </a:r>
            <a:endParaRPr lang="en-US" sz="1800" u="none" strike="noStrike"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1626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C3F57-3A23-7109-9E2F-0333452F747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D2C6E18-70DA-BDD7-4D0A-FC243F876D7F}"/>
              </a:ext>
            </a:extLst>
          </p:cNvPr>
          <p:cNvSpPr>
            <a:spLocks noGrp="1"/>
          </p:cNvSpPr>
          <p:nvPr>
            <p:ph type="body" sz="half" idx="2"/>
          </p:nvPr>
        </p:nvSpPr>
        <p:spPr>
          <a:xfrm>
            <a:off x="400050" y="495299"/>
            <a:ext cx="10620375" cy="6362701"/>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Results</a:t>
            </a:r>
          </a:p>
          <a:p>
            <a:pPr marR="0" algn="l">
              <a:lnSpc>
                <a:spcPct val="115000"/>
              </a:lnSpc>
            </a:pPr>
            <a:endParaRPr lang="en-US" sz="2400" dirty="0"/>
          </a:p>
        </p:txBody>
      </p:sp>
      <p:sp>
        <p:nvSpPr>
          <p:cNvPr id="3" name="TextBox 2">
            <a:extLst>
              <a:ext uri="{FF2B5EF4-FFF2-40B4-BE49-F238E27FC236}">
                <a16:creationId xmlns:a16="http://schemas.microsoft.com/office/drawing/2014/main" id="{48821C83-79BE-6A39-2CE2-1EEAB4EC33FB}"/>
              </a:ext>
            </a:extLst>
          </p:cNvPr>
          <p:cNvSpPr txBox="1"/>
          <p:nvPr/>
        </p:nvSpPr>
        <p:spPr>
          <a:xfrm>
            <a:off x="6943725" y="1428750"/>
            <a:ext cx="4076700"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A confusion matrix indicates that the LSTM model performs extensively well in sentiment analysis through its 4301 true negatives and 4464 true positives indicating effective classification. The model yielded 660 false positive classifications along with 575 false negatives while doing accurate sentiment detection in most cases. Analysis shows that the model demonstrates proficient performance because its diagonal values remain high which indicates it correctly distinguishes positive and negative sentiment in most situations.</a:t>
            </a:r>
            <a:endParaRPr lang="en-US" sz="1800" dirty="0">
              <a:effectLst/>
              <a:latin typeface="Arial" panose="020B0604020202020204" pitchFamily="34" charset="0"/>
              <a:ea typeface="Arial" panose="020B0604020202020204" pitchFamily="34" charset="0"/>
            </a:endParaRPr>
          </a:p>
          <a:p>
            <a:endParaRPr lang="en-US" dirty="0"/>
          </a:p>
        </p:txBody>
      </p:sp>
      <p:pic>
        <p:nvPicPr>
          <p:cNvPr id="5" name="image5.png">
            <a:extLst>
              <a:ext uri="{FF2B5EF4-FFF2-40B4-BE49-F238E27FC236}">
                <a16:creationId xmlns:a16="http://schemas.microsoft.com/office/drawing/2014/main" id="{3C0279F0-87F0-EB56-5712-8E8298CD155B}"/>
              </a:ext>
            </a:extLst>
          </p:cNvPr>
          <p:cNvPicPr/>
          <p:nvPr/>
        </p:nvPicPr>
        <p:blipFill>
          <a:blip r:embed="rId2"/>
          <a:srcRect/>
          <a:stretch>
            <a:fillRect/>
          </a:stretch>
        </p:blipFill>
        <p:spPr>
          <a:xfrm>
            <a:off x="833939" y="1415548"/>
            <a:ext cx="5727282" cy="4247317"/>
          </a:xfrm>
          <a:prstGeom prst="rect">
            <a:avLst/>
          </a:prstGeom>
          <a:ln/>
        </p:spPr>
      </p:pic>
      <p:sp>
        <p:nvSpPr>
          <p:cNvPr id="7" name="TextBox 6">
            <a:extLst>
              <a:ext uri="{FF2B5EF4-FFF2-40B4-BE49-F238E27FC236}">
                <a16:creationId xmlns:a16="http://schemas.microsoft.com/office/drawing/2014/main" id="{ECB205DA-DD00-20EF-0786-18C0B03FB9F0}"/>
              </a:ext>
            </a:extLst>
          </p:cNvPr>
          <p:cNvSpPr txBox="1"/>
          <p:nvPr/>
        </p:nvSpPr>
        <p:spPr>
          <a:xfrm>
            <a:off x="-447675" y="5796214"/>
            <a:ext cx="6543675" cy="385042"/>
          </a:xfrm>
          <a:prstGeom prst="rect">
            <a:avLst/>
          </a:prstGeom>
          <a:noFill/>
        </p:spPr>
        <p:txBody>
          <a:bodyPr wrap="square" rtlCol="0">
            <a:spAutoFit/>
          </a:bodyPr>
          <a:lstStyle/>
          <a:p>
            <a:pPr marL="1371600" marR="0" indent="457200" algn="ctr">
              <a:lnSpc>
                <a:spcPct val="115000"/>
              </a:lnSpc>
            </a:pPr>
            <a:r>
              <a:rPr lang="en-US" sz="1800" i="1" dirty="0">
                <a:effectLst/>
                <a:latin typeface="Times New Roman" panose="02020603050405020304" pitchFamily="18" charset="0"/>
                <a:ea typeface="Arial" panose="020B0604020202020204" pitchFamily="34" charset="0"/>
              </a:rPr>
              <a:t>Figure 1: Confusion Matrix for LSTM</a:t>
            </a:r>
            <a:endParaRPr lang="en-US" sz="1800" i="1"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13204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67E84-B51B-6588-624E-D990FB835A3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AFF2960E-B1FF-430C-D0B1-CAED5E7B87E5}"/>
              </a:ext>
            </a:extLst>
          </p:cNvPr>
          <p:cNvSpPr>
            <a:spLocks noGrp="1"/>
          </p:cNvSpPr>
          <p:nvPr>
            <p:ph type="body" sz="half" idx="2"/>
          </p:nvPr>
        </p:nvSpPr>
        <p:spPr>
          <a:xfrm>
            <a:off x="400050" y="495299"/>
            <a:ext cx="10620375" cy="6362701"/>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Results</a:t>
            </a:r>
          </a:p>
          <a:p>
            <a:pPr marR="0" algn="l">
              <a:lnSpc>
                <a:spcPct val="115000"/>
              </a:lnSpc>
            </a:pPr>
            <a:endParaRPr lang="en-US" sz="2400" dirty="0"/>
          </a:p>
        </p:txBody>
      </p:sp>
      <p:sp>
        <p:nvSpPr>
          <p:cNvPr id="3" name="TextBox 2">
            <a:extLst>
              <a:ext uri="{FF2B5EF4-FFF2-40B4-BE49-F238E27FC236}">
                <a16:creationId xmlns:a16="http://schemas.microsoft.com/office/drawing/2014/main" id="{1212549B-4D2F-F6FA-738D-5E22DBDEE7D9}"/>
              </a:ext>
            </a:extLst>
          </p:cNvPr>
          <p:cNvSpPr txBox="1"/>
          <p:nvPr/>
        </p:nvSpPr>
        <p:spPr>
          <a:xfrm>
            <a:off x="6943725" y="1428750"/>
            <a:ext cx="4076700"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The Multinomial Naive Bayes model achieves decent accuracy through its identification of 4174 true negatives and 4317 true positives for both sentiment classes.</a:t>
            </a:r>
          </a:p>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 The Multinomial Naive Bayes model has a higher misclassification rate than LSTM since it produces 787 false positives combined with 722 false negatives. </a:t>
            </a:r>
          </a:p>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The Naive Bayes model proves its effectiveness for sentiment analysis tasks despite its basic structure because it competes with traditional approaches and deep learning methods</a:t>
            </a:r>
            <a:r>
              <a:rPr lang="en-US" sz="1800" i="1" dirty="0">
                <a:effectLst/>
                <a:latin typeface="Times New Roman" panose="02020603050405020304" pitchFamily="18"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144B65B-B399-324A-F251-765320B3AF71}"/>
              </a:ext>
            </a:extLst>
          </p:cNvPr>
          <p:cNvSpPr txBox="1"/>
          <p:nvPr/>
        </p:nvSpPr>
        <p:spPr>
          <a:xfrm>
            <a:off x="-447675" y="5796214"/>
            <a:ext cx="6543675" cy="702372"/>
          </a:xfrm>
          <a:prstGeom prst="rect">
            <a:avLst/>
          </a:prstGeom>
          <a:noFill/>
        </p:spPr>
        <p:txBody>
          <a:bodyPr wrap="square" rtlCol="0">
            <a:spAutoFit/>
          </a:bodyPr>
          <a:lstStyle/>
          <a:p>
            <a:pPr marL="1371600" indent="457200" algn="ctr">
              <a:lnSpc>
                <a:spcPct val="115000"/>
              </a:lnSpc>
            </a:pPr>
            <a:r>
              <a:rPr lang="en-US" sz="1800" i="1" dirty="0">
                <a:effectLst/>
                <a:latin typeface="Times New Roman" panose="02020603050405020304" pitchFamily="18" charset="0"/>
                <a:ea typeface="Arial" panose="020B0604020202020204" pitchFamily="34" charset="0"/>
              </a:rPr>
              <a:t>Figure 2: Confusion Matrix for Naive Bayes</a:t>
            </a:r>
            <a:endParaRPr lang="en-US" sz="1800" dirty="0">
              <a:effectLst/>
              <a:latin typeface="Arial" panose="020B0604020202020204" pitchFamily="34" charset="0"/>
              <a:ea typeface="Arial" panose="020B0604020202020204" pitchFamily="34" charset="0"/>
            </a:endParaRPr>
          </a:p>
          <a:p>
            <a:pPr marL="1371600" marR="0" indent="457200" algn="ctr">
              <a:lnSpc>
                <a:spcPct val="115000"/>
              </a:lnSpc>
            </a:pPr>
            <a:endParaRPr lang="en-US" sz="1800" dirty="0">
              <a:effectLst/>
              <a:latin typeface="Arial" panose="020B0604020202020204" pitchFamily="34" charset="0"/>
              <a:ea typeface="Arial" panose="020B0604020202020204" pitchFamily="34" charset="0"/>
            </a:endParaRPr>
          </a:p>
        </p:txBody>
      </p:sp>
      <p:pic>
        <p:nvPicPr>
          <p:cNvPr id="8" name="image8.png">
            <a:extLst>
              <a:ext uri="{FF2B5EF4-FFF2-40B4-BE49-F238E27FC236}">
                <a16:creationId xmlns:a16="http://schemas.microsoft.com/office/drawing/2014/main" id="{BA223D14-9538-60FB-38C8-3BAD05FFA85A}"/>
              </a:ext>
            </a:extLst>
          </p:cNvPr>
          <p:cNvPicPr/>
          <p:nvPr/>
        </p:nvPicPr>
        <p:blipFill>
          <a:blip r:embed="rId2"/>
          <a:srcRect/>
          <a:stretch>
            <a:fillRect/>
          </a:stretch>
        </p:blipFill>
        <p:spPr>
          <a:xfrm>
            <a:off x="1601151" y="1504949"/>
            <a:ext cx="4623185" cy="4171118"/>
          </a:xfrm>
          <a:prstGeom prst="rect">
            <a:avLst/>
          </a:prstGeom>
          <a:ln/>
        </p:spPr>
      </p:pic>
    </p:spTree>
    <p:extLst>
      <p:ext uri="{BB962C8B-B14F-4D97-AF65-F5344CB8AC3E}">
        <p14:creationId xmlns:p14="http://schemas.microsoft.com/office/powerpoint/2010/main" val="992738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E0927-E728-20B1-C256-AC6895D06CA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1295E47-4FB5-AFF0-BE21-B9E9592E1821}"/>
              </a:ext>
            </a:extLst>
          </p:cNvPr>
          <p:cNvSpPr>
            <a:spLocks noGrp="1"/>
          </p:cNvSpPr>
          <p:nvPr>
            <p:ph type="body" sz="half" idx="2"/>
          </p:nvPr>
        </p:nvSpPr>
        <p:spPr>
          <a:xfrm>
            <a:off x="400050" y="495299"/>
            <a:ext cx="10620375" cy="6362701"/>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Results</a:t>
            </a:r>
          </a:p>
          <a:p>
            <a:pPr marR="0" algn="l">
              <a:lnSpc>
                <a:spcPct val="115000"/>
              </a:lnSpc>
            </a:pPr>
            <a:endParaRPr lang="en-US" sz="2400" dirty="0"/>
          </a:p>
        </p:txBody>
      </p:sp>
      <p:sp>
        <p:nvSpPr>
          <p:cNvPr id="3" name="TextBox 2">
            <a:extLst>
              <a:ext uri="{FF2B5EF4-FFF2-40B4-BE49-F238E27FC236}">
                <a16:creationId xmlns:a16="http://schemas.microsoft.com/office/drawing/2014/main" id="{B79A528C-4E8C-FB0B-E293-FAE4CFC32712}"/>
              </a:ext>
            </a:extLst>
          </p:cNvPr>
          <p:cNvSpPr txBox="1"/>
          <p:nvPr/>
        </p:nvSpPr>
        <p:spPr>
          <a:xfrm>
            <a:off x="6943725" y="1428750"/>
            <a:ext cx="4076700" cy="4247317"/>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It shows strong performance through its identification of 4249 true negatives and 4223 true positives equally across both sentiment classes. </a:t>
            </a:r>
          </a:p>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The model failed to correctly identify 816 negative and 712 positive examples in total while producing slightly fewer errors on positive cases than negative ones. </a:t>
            </a:r>
          </a:p>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The ensemble method demonstrates performance levels that match what both LSTM and Naive Bayes approaches achieve making tree-based methods suitable for sentiment analysis tasks</a:t>
            </a:r>
            <a:endParaRPr lang="en-US" dirty="0"/>
          </a:p>
        </p:txBody>
      </p:sp>
      <p:sp>
        <p:nvSpPr>
          <p:cNvPr id="7" name="TextBox 6">
            <a:extLst>
              <a:ext uri="{FF2B5EF4-FFF2-40B4-BE49-F238E27FC236}">
                <a16:creationId xmlns:a16="http://schemas.microsoft.com/office/drawing/2014/main" id="{47B66E5F-C00A-27FF-83FF-790287BBF503}"/>
              </a:ext>
            </a:extLst>
          </p:cNvPr>
          <p:cNvSpPr txBox="1"/>
          <p:nvPr/>
        </p:nvSpPr>
        <p:spPr>
          <a:xfrm>
            <a:off x="-1139992" y="5703160"/>
            <a:ext cx="8083717" cy="702372"/>
          </a:xfrm>
          <a:prstGeom prst="rect">
            <a:avLst/>
          </a:prstGeom>
          <a:noFill/>
        </p:spPr>
        <p:txBody>
          <a:bodyPr wrap="square" rtlCol="0">
            <a:spAutoFit/>
          </a:bodyPr>
          <a:lstStyle/>
          <a:p>
            <a:pPr marL="1371600" indent="457200" algn="ctr">
              <a:lnSpc>
                <a:spcPct val="115000"/>
              </a:lnSpc>
            </a:pPr>
            <a:r>
              <a:rPr lang="en-US" sz="1800" i="1" dirty="0">
                <a:effectLst/>
                <a:latin typeface="Times New Roman" panose="02020603050405020304" pitchFamily="18" charset="0"/>
                <a:ea typeface="Arial" panose="020B0604020202020204" pitchFamily="34" charset="0"/>
              </a:rPr>
              <a:t>Figure 3: Confusion Matrix for Random Forest Classifier</a:t>
            </a:r>
            <a:endParaRPr lang="en-US" sz="1800" dirty="0">
              <a:effectLst/>
              <a:latin typeface="Arial" panose="020B0604020202020204" pitchFamily="34" charset="0"/>
              <a:ea typeface="Arial" panose="020B0604020202020204" pitchFamily="34" charset="0"/>
            </a:endParaRPr>
          </a:p>
          <a:p>
            <a:pPr marL="1371600" marR="0" indent="457200" algn="ctr">
              <a:lnSpc>
                <a:spcPct val="115000"/>
              </a:lnSpc>
            </a:pPr>
            <a:endParaRPr lang="en-US" sz="1800" dirty="0">
              <a:effectLst/>
              <a:latin typeface="Arial" panose="020B0604020202020204" pitchFamily="34" charset="0"/>
              <a:ea typeface="Arial" panose="020B0604020202020204" pitchFamily="34" charset="0"/>
            </a:endParaRPr>
          </a:p>
        </p:txBody>
      </p:sp>
      <p:pic>
        <p:nvPicPr>
          <p:cNvPr id="2" name="image7.png">
            <a:extLst>
              <a:ext uri="{FF2B5EF4-FFF2-40B4-BE49-F238E27FC236}">
                <a16:creationId xmlns:a16="http://schemas.microsoft.com/office/drawing/2014/main" id="{6E8AC863-3249-2F7B-6C46-B7C0FF42C221}"/>
              </a:ext>
            </a:extLst>
          </p:cNvPr>
          <p:cNvPicPr/>
          <p:nvPr/>
        </p:nvPicPr>
        <p:blipFill>
          <a:blip r:embed="rId2"/>
          <a:srcRect/>
          <a:stretch>
            <a:fillRect/>
          </a:stretch>
        </p:blipFill>
        <p:spPr>
          <a:xfrm>
            <a:off x="1563704" y="1688049"/>
            <a:ext cx="4304498" cy="3925213"/>
          </a:xfrm>
          <a:prstGeom prst="rect">
            <a:avLst/>
          </a:prstGeom>
          <a:ln/>
        </p:spPr>
      </p:pic>
    </p:spTree>
    <p:extLst>
      <p:ext uri="{BB962C8B-B14F-4D97-AF65-F5344CB8AC3E}">
        <p14:creationId xmlns:p14="http://schemas.microsoft.com/office/powerpoint/2010/main" val="136738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E920A-461D-3541-FD05-502BB781F87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292BBFF-612E-76D9-40EA-8E4390BD7E0F}"/>
              </a:ext>
            </a:extLst>
          </p:cNvPr>
          <p:cNvSpPr>
            <a:spLocks noGrp="1"/>
          </p:cNvSpPr>
          <p:nvPr>
            <p:ph type="body" sz="half" idx="2"/>
          </p:nvPr>
        </p:nvSpPr>
        <p:spPr>
          <a:xfrm>
            <a:off x="400050" y="495299"/>
            <a:ext cx="10620375" cy="6362701"/>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Results</a:t>
            </a:r>
          </a:p>
          <a:p>
            <a:pPr marR="0" algn="l">
              <a:lnSpc>
                <a:spcPct val="115000"/>
              </a:lnSpc>
            </a:pPr>
            <a:endParaRPr lang="en-US" sz="2400" dirty="0"/>
          </a:p>
        </p:txBody>
      </p:sp>
      <p:sp>
        <p:nvSpPr>
          <p:cNvPr id="3" name="TextBox 2">
            <a:extLst>
              <a:ext uri="{FF2B5EF4-FFF2-40B4-BE49-F238E27FC236}">
                <a16:creationId xmlns:a16="http://schemas.microsoft.com/office/drawing/2014/main" id="{8E598123-5B8B-58DD-A5FD-A70A76434386}"/>
              </a:ext>
            </a:extLst>
          </p:cNvPr>
          <p:cNvSpPr txBox="1"/>
          <p:nvPr/>
        </p:nvSpPr>
        <p:spPr>
          <a:xfrm>
            <a:off x="6943725" y="1428750"/>
            <a:ext cx="4076700"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Decision Tree Classifier produces inferior results following previous models because it fails to identify negative sentiments accurately. </a:t>
            </a:r>
          </a:p>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A total of 4579 correct positive predictions emerges while only 2389 true negative categorizations arise alongside 2572 instances of incorrect positive predictions. </a:t>
            </a:r>
          </a:p>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Its extreme bias toward positive sentiment prediction indicates this model provides unreliable results compared to the other LSTM, Naive Bayes and Random Forest models in balanced sentiment analysis tasks.</a:t>
            </a:r>
            <a:endParaRPr lang="en-US" sz="1800" dirty="0">
              <a:effectLst/>
              <a:latin typeface="Arial" panose="020B0604020202020204" pitchFamily="34" charset="0"/>
              <a:ea typeface="Arial" panose="020B0604020202020204" pitchFamily="34" charset="0"/>
            </a:endParaRPr>
          </a:p>
          <a:p>
            <a:pPr marL="285750" indent="-285750" algn="just">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82FE90-113D-7479-9138-FA6B313CB3E5}"/>
              </a:ext>
            </a:extLst>
          </p:cNvPr>
          <p:cNvSpPr txBox="1"/>
          <p:nvPr/>
        </p:nvSpPr>
        <p:spPr>
          <a:xfrm>
            <a:off x="-642687" y="5676067"/>
            <a:ext cx="8228096" cy="1020921"/>
          </a:xfrm>
          <a:prstGeom prst="rect">
            <a:avLst/>
          </a:prstGeom>
          <a:noFill/>
        </p:spPr>
        <p:txBody>
          <a:bodyPr wrap="square" rtlCol="0">
            <a:spAutoFit/>
          </a:bodyPr>
          <a:lstStyle/>
          <a:p>
            <a:pPr marL="0" marR="0" algn="ctr">
              <a:lnSpc>
                <a:spcPct val="115000"/>
              </a:lnSpc>
              <a:buNone/>
            </a:pPr>
            <a:r>
              <a:rPr lang="en-US" sz="1800" i="1" dirty="0">
                <a:effectLst/>
                <a:latin typeface="Times New Roman" panose="02020603050405020304" pitchFamily="18"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gn="ctr">
              <a:lnSpc>
                <a:spcPct val="115000"/>
              </a:lnSpc>
            </a:pPr>
            <a:r>
              <a:rPr lang="en-US" sz="1800" i="1" dirty="0">
                <a:effectLst/>
                <a:latin typeface="Times New Roman" panose="02020603050405020304" pitchFamily="18" charset="0"/>
                <a:ea typeface="Arial" panose="020B0604020202020204" pitchFamily="34" charset="0"/>
              </a:rPr>
              <a:t>Figure 4: Confusion Matrix for </a:t>
            </a:r>
            <a:r>
              <a:rPr lang="en-US" sz="1800" i="1" dirty="0" err="1">
                <a:effectLst/>
                <a:latin typeface="Times New Roman" panose="02020603050405020304" pitchFamily="18" charset="0"/>
                <a:ea typeface="Arial" panose="020B0604020202020204" pitchFamily="34" charset="0"/>
              </a:rPr>
              <a:t>DecisionTreeClassifier</a:t>
            </a:r>
            <a:endParaRPr lang="en-US" sz="1800" dirty="0">
              <a:effectLst/>
              <a:latin typeface="Arial" panose="020B0604020202020204" pitchFamily="34" charset="0"/>
              <a:ea typeface="Arial" panose="020B0604020202020204" pitchFamily="34" charset="0"/>
            </a:endParaRPr>
          </a:p>
          <a:p>
            <a:pPr marL="1371600" marR="0" indent="457200" algn="ctr">
              <a:lnSpc>
                <a:spcPct val="115000"/>
              </a:lnSpc>
            </a:pPr>
            <a:endParaRPr lang="en-US" sz="1800" dirty="0">
              <a:effectLst/>
              <a:latin typeface="Arial" panose="020B0604020202020204" pitchFamily="34" charset="0"/>
              <a:ea typeface="Arial" panose="020B0604020202020204" pitchFamily="34" charset="0"/>
            </a:endParaRPr>
          </a:p>
        </p:txBody>
      </p:sp>
      <p:pic>
        <p:nvPicPr>
          <p:cNvPr id="5" name="image4.png">
            <a:extLst>
              <a:ext uri="{FF2B5EF4-FFF2-40B4-BE49-F238E27FC236}">
                <a16:creationId xmlns:a16="http://schemas.microsoft.com/office/drawing/2014/main" id="{2F0FCB66-C6A0-D405-93E9-30DFE7F12A9B}"/>
              </a:ext>
            </a:extLst>
          </p:cNvPr>
          <p:cNvPicPr/>
          <p:nvPr/>
        </p:nvPicPr>
        <p:blipFill>
          <a:blip r:embed="rId2"/>
          <a:srcRect/>
          <a:stretch>
            <a:fillRect/>
          </a:stretch>
        </p:blipFill>
        <p:spPr>
          <a:xfrm>
            <a:off x="1171574" y="1711827"/>
            <a:ext cx="4924425" cy="3964240"/>
          </a:xfrm>
          <a:prstGeom prst="rect">
            <a:avLst/>
          </a:prstGeom>
          <a:ln/>
        </p:spPr>
      </p:pic>
    </p:spTree>
    <p:extLst>
      <p:ext uri="{BB962C8B-B14F-4D97-AF65-F5344CB8AC3E}">
        <p14:creationId xmlns:p14="http://schemas.microsoft.com/office/powerpoint/2010/main" val="852453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EB9E9-3BBF-97A9-EEAD-6F30145AB42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A9D8906-C277-5295-B00F-EDB7AE875249}"/>
              </a:ext>
            </a:extLst>
          </p:cNvPr>
          <p:cNvSpPr>
            <a:spLocks noGrp="1"/>
          </p:cNvSpPr>
          <p:nvPr>
            <p:ph type="body" sz="half" idx="2"/>
          </p:nvPr>
        </p:nvSpPr>
        <p:spPr>
          <a:xfrm>
            <a:off x="400050" y="495299"/>
            <a:ext cx="10620375" cy="6362701"/>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Results</a:t>
            </a:r>
          </a:p>
          <a:p>
            <a:pPr marR="0" algn="l">
              <a:lnSpc>
                <a:spcPct val="115000"/>
              </a:lnSpc>
            </a:pPr>
            <a:endParaRPr lang="en-US" sz="2400" dirty="0"/>
          </a:p>
        </p:txBody>
      </p:sp>
      <p:sp>
        <p:nvSpPr>
          <p:cNvPr id="3" name="TextBox 2">
            <a:extLst>
              <a:ext uri="{FF2B5EF4-FFF2-40B4-BE49-F238E27FC236}">
                <a16:creationId xmlns:a16="http://schemas.microsoft.com/office/drawing/2014/main" id="{D79582DA-44D8-E369-7113-27B77EE4575B}"/>
              </a:ext>
            </a:extLst>
          </p:cNvPr>
          <p:cNvSpPr txBox="1"/>
          <p:nvPr/>
        </p:nvSpPr>
        <p:spPr>
          <a:xfrm>
            <a:off x="6643788" y="2068512"/>
            <a:ext cx="4076700"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An evaluation of SVC reveals overall decent accuracy along with 3482 correct negative predictions and 3678 accurate positive classifications however both classes show noticeable misclassification errors. </a:t>
            </a:r>
          </a:p>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The model demonstrates below average accuracy rates because it produces 1479 false positives coupled with 1361 false negatives in its classifications. </a:t>
            </a:r>
            <a:endParaRPr lang="en-US" sz="1800" dirty="0">
              <a:effectLst/>
              <a:latin typeface="Arial" panose="020B0604020202020204" pitchFamily="34" charset="0"/>
              <a:ea typeface="Arial" panose="020B0604020202020204" pitchFamily="34" charset="0"/>
            </a:endParaRPr>
          </a:p>
          <a:p>
            <a:pPr marL="285750" indent="-285750" algn="just">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5F5026F-2F40-D99F-BD4A-A6D0DC385412}"/>
              </a:ext>
            </a:extLst>
          </p:cNvPr>
          <p:cNvSpPr txBox="1"/>
          <p:nvPr/>
        </p:nvSpPr>
        <p:spPr>
          <a:xfrm>
            <a:off x="-738939" y="5676066"/>
            <a:ext cx="8228096" cy="1020921"/>
          </a:xfrm>
          <a:prstGeom prst="rect">
            <a:avLst/>
          </a:prstGeom>
          <a:noFill/>
        </p:spPr>
        <p:txBody>
          <a:bodyPr wrap="square" rtlCol="0">
            <a:spAutoFit/>
          </a:bodyPr>
          <a:lstStyle/>
          <a:p>
            <a:pPr marL="0" marR="0">
              <a:lnSpc>
                <a:spcPct val="115000"/>
              </a:lnSpc>
              <a:buNone/>
            </a:pPr>
            <a:r>
              <a:rPr lang="en-US" sz="1800" dirty="0">
                <a:effectLst/>
                <a:latin typeface="Times New Roman" panose="02020603050405020304" pitchFamily="18"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gn="ctr">
              <a:lnSpc>
                <a:spcPct val="115000"/>
              </a:lnSpc>
            </a:pPr>
            <a:r>
              <a:rPr lang="en-US" sz="1800" i="1" dirty="0">
                <a:effectLst/>
                <a:latin typeface="Times New Roman" panose="02020603050405020304" pitchFamily="18" charset="0"/>
                <a:ea typeface="Arial" panose="020B0604020202020204" pitchFamily="34" charset="0"/>
              </a:rPr>
              <a:t>Figure 5: Confusion Matrix for SVC</a:t>
            </a:r>
            <a:endParaRPr lang="en-US" sz="1800" dirty="0">
              <a:effectLst/>
              <a:latin typeface="Arial" panose="020B0604020202020204" pitchFamily="34" charset="0"/>
              <a:ea typeface="Arial" panose="020B0604020202020204" pitchFamily="34" charset="0"/>
            </a:endParaRPr>
          </a:p>
          <a:p>
            <a:pPr marL="1371600" marR="0" indent="457200" algn="ctr">
              <a:lnSpc>
                <a:spcPct val="115000"/>
              </a:lnSpc>
            </a:pPr>
            <a:endParaRPr lang="en-US" sz="1800" dirty="0">
              <a:effectLst/>
              <a:latin typeface="Arial" panose="020B0604020202020204" pitchFamily="34" charset="0"/>
              <a:ea typeface="Arial" panose="020B0604020202020204" pitchFamily="34" charset="0"/>
            </a:endParaRPr>
          </a:p>
        </p:txBody>
      </p:sp>
      <p:pic>
        <p:nvPicPr>
          <p:cNvPr id="2" name="image6.png">
            <a:extLst>
              <a:ext uri="{FF2B5EF4-FFF2-40B4-BE49-F238E27FC236}">
                <a16:creationId xmlns:a16="http://schemas.microsoft.com/office/drawing/2014/main" id="{A9E61CC6-9AFE-E3FB-AC15-A59E55D78EF0}"/>
              </a:ext>
            </a:extLst>
          </p:cNvPr>
          <p:cNvPicPr/>
          <p:nvPr/>
        </p:nvPicPr>
        <p:blipFill>
          <a:blip r:embed="rId2"/>
          <a:srcRect/>
          <a:stretch>
            <a:fillRect/>
          </a:stretch>
        </p:blipFill>
        <p:spPr>
          <a:xfrm>
            <a:off x="1316806" y="1731227"/>
            <a:ext cx="4410226" cy="3944839"/>
          </a:xfrm>
          <a:prstGeom prst="rect">
            <a:avLst/>
          </a:prstGeom>
          <a:ln/>
        </p:spPr>
      </p:pic>
    </p:spTree>
    <p:extLst>
      <p:ext uri="{BB962C8B-B14F-4D97-AF65-F5344CB8AC3E}">
        <p14:creationId xmlns:p14="http://schemas.microsoft.com/office/powerpoint/2010/main" val="3213280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3893-EA84-8EC3-FC7E-A1CD2B63E6D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B1F16A4-EF36-E7D1-59A6-69F07B50852F}"/>
              </a:ext>
            </a:extLst>
          </p:cNvPr>
          <p:cNvSpPr>
            <a:spLocks noGrp="1"/>
          </p:cNvSpPr>
          <p:nvPr>
            <p:ph type="body" sz="half" idx="2"/>
          </p:nvPr>
        </p:nvSpPr>
        <p:spPr>
          <a:xfrm>
            <a:off x="400050" y="495299"/>
            <a:ext cx="10620375" cy="6362701"/>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Results</a:t>
            </a:r>
          </a:p>
          <a:p>
            <a:pPr marR="0" algn="l">
              <a:lnSpc>
                <a:spcPct val="115000"/>
              </a:lnSpc>
            </a:pPr>
            <a:endParaRPr lang="en-US" sz="2400" dirty="0"/>
          </a:p>
        </p:txBody>
      </p:sp>
      <p:sp>
        <p:nvSpPr>
          <p:cNvPr id="3" name="TextBox 2">
            <a:extLst>
              <a:ext uri="{FF2B5EF4-FFF2-40B4-BE49-F238E27FC236}">
                <a16:creationId xmlns:a16="http://schemas.microsoft.com/office/drawing/2014/main" id="{C5B5F32F-3A0B-A5BA-11D6-6C96900DCCC0}"/>
              </a:ext>
            </a:extLst>
          </p:cNvPr>
          <p:cNvSpPr txBox="1"/>
          <p:nvPr/>
        </p:nvSpPr>
        <p:spPr>
          <a:xfrm>
            <a:off x="6343851" y="1811550"/>
            <a:ext cx="4376637" cy="4801314"/>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The accuracy evaluation proves that LSTM delivers better results than competing models by achieving 87.5% accuracy thus demonstrating its excellence for sentiment analysis.</a:t>
            </a:r>
          </a:p>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 The traditional models Naive Bayes alongside Random Forest achieve almost equivalent results at approximately 85% accuracy even though their algorithms remain basic. </a:t>
            </a:r>
          </a:p>
          <a:p>
            <a:pPr marL="285750" indent="-285750" algn="just">
              <a:buFont typeface="Arial" panose="020B0604020202020204" pitchFamily="34" charset="0"/>
              <a:buChar char="•"/>
            </a:pPr>
            <a:r>
              <a:rPr lang="en-US" sz="1800" dirty="0">
                <a:effectLst/>
                <a:latin typeface="Times New Roman" panose="02020603050405020304" pitchFamily="18" charset="0"/>
                <a:ea typeface="Arial" panose="020B0604020202020204" pitchFamily="34" charset="0"/>
              </a:rPr>
              <a:t>The results show that SVM obtains 72% accuracy along with Decision Tree reaching below 70% which supports the results in the confusion matrices regarding their struggles to correctly classify unbalanced sentiments.</a:t>
            </a:r>
            <a:endParaRPr lang="en-US" sz="1800" dirty="0">
              <a:effectLst/>
              <a:latin typeface="Arial" panose="020B0604020202020204" pitchFamily="34" charset="0"/>
              <a:ea typeface="Arial" panose="020B0604020202020204" pitchFamily="34" charset="0"/>
            </a:endParaRPr>
          </a:p>
          <a:p>
            <a:pPr marL="285750" indent="-285750" algn="just">
              <a:buFont typeface="Arial" panose="020B0604020202020204" pitchFamily="34" charset="0"/>
              <a:buChar char="•"/>
            </a:pPr>
            <a:endParaRPr lang="en-US" b="1" dirty="0"/>
          </a:p>
        </p:txBody>
      </p:sp>
      <p:sp>
        <p:nvSpPr>
          <p:cNvPr id="7" name="TextBox 6">
            <a:extLst>
              <a:ext uri="{FF2B5EF4-FFF2-40B4-BE49-F238E27FC236}">
                <a16:creationId xmlns:a16="http://schemas.microsoft.com/office/drawing/2014/main" id="{A35E38E7-B9DF-4C07-14D0-7F407DBC25DD}"/>
              </a:ext>
            </a:extLst>
          </p:cNvPr>
          <p:cNvSpPr txBox="1"/>
          <p:nvPr/>
        </p:nvSpPr>
        <p:spPr>
          <a:xfrm>
            <a:off x="-776287" y="5676065"/>
            <a:ext cx="8228096" cy="1020921"/>
          </a:xfrm>
          <a:prstGeom prst="rect">
            <a:avLst/>
          </a:prstGeom>
          <a:noFill/>
        </p:spPr>
        <p:txBody>
          <a:bodyPr wrap="square" rtlCol="0">
            <a:spAutoFit/>
          </a:bodyPr>
          <a:lstStyle/>
          <a:p>
            <a:pPr marL="0" marR="0" algn="ctr">
              <a:lnSpc>
                <a:spcPct val="115000"/>
              </a:lnSpc>
              <a:buNone/>
            </a:pPr>
            <a:r>
              <a:rPr lang="en-US" sz="1800" dirty="0">
                <a:effectLst/>
                <a:latin typeface="Times New Roman" panose="02020603050405020304" pitchFamily="18" charset="0"/>
                <a:ea typeface="Arial" panose="020B0604020202020204" pitchFamily="34" charset="0"/>
              </a:rPr>
              <a:t> </a:t>
            </a:r>
            <a:r>
              <a:rPr lang="en-US" sz="1800" i="1" dirty="0">
                <a:effectLst/>
                <a:latin typeface="Times New Roman" panose="02020603050405020304" pitchFamily="18" charset="0"/>
                <a:ea typeface="Arial" panose="020B0604020202020204" pitchFamily="34" charset="0"/>
              </a:rPr>
              <a:t>Figure 6: Model Comparison by Accuracy Scores</a:t>
            </a:r>
            <a:endParaRPr lang="en-US" sz="1800" dirty="0">
              <a:effectLst/>
              <a:latin typeface="Arial" panose="020B0604020202020204" pitchFamily="34" charset="0"/>
              <a:ea typeface="Arial" panose="020B0604020202020204" pitchFamily="34" charset="0"/>
            </a:endParaRPr>
          </a:p>
          <a:p>
            <a:pPr marL="0" marR="0">
              <a:lnSpc>
                <a:spcPct val="115000"/>
              </a:lnSpc>
            </a:pPr>
            <a:r>
              <a:rPr lang="en-US" sz="1800" dirty="0">
                <a:effectLst/>
                <a:latin typeface="Times New Roman" panose="02020603050405020304" pitchFamily="18"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buNone/>
            </a:pPr>
            <a:endParaRPr lang="en-US" sz="1800" dirty="0">
              <a:effectLst/>
              <a:latin typeface="Arial" panose="020B0604020202020204" pitchFamily="34" charset="0"/>
              <a:ea typeface="Arial" panose="020B0604020202020204" pitchFamily="34" charset="0"/>
            </a:endParaRPr>
          </a:p>
        </p:txBody>
      </p:sp>
      <p:pic>
        <p:nvPicPr>
          <p:cNvPr id="5" name="image1.png">
            <a:extLst>
              <a:ext uri="{FF2B5EF4-FFF2-40B4-BE49-F238E27FC236}">
                <a16:creationId xmlns:a16="http://schemas.microsoft.com/office/drawing/2014/main" id="{C3E23E96-6D91-1FDB-FA49-716F19BAE7C6}"/>
              </a:ext>
            </a:extLst>
          </p:cNvPr>
          <p:cNvPicPr/>
          <p:nvPr/>
        </p:nvPicPr>
        <p:blipFill>
          <a:blip r:embed="rId2"/>
          <a:srcRect/>
          <a:stretch>
            <a:fillRect/>
          </a:stretch>
        </p:blipFill>
        <p:spPr>
          <a:xfrm>
            <a:off x="1471512" y="2017394"/>
            <a:ext cx="4076700" cy="3658671"/>
          </a:xfrm>
          <a:prstGeom prst="rect">
            <a:avLst/>
          </a:prstGeom>
          <a:ln/>
        </p:spPr>
      </p:pic>
    </p:spTree>
    <p:extLst>
      <p:ext uri="{BB962C8B-B14F-4D97-AF65-F5344CB8AC3E}">
        <p14:creationId xmlns:p14="http://schemas.microsoft.com/office/powerpoint/2010/main" val="135696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D4D79-1603-0C67-2FBE-818C07C0A8E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4AAF11C-F8AB-6ACA-F370-A33F3BD795C4}"/>
              </a:ext>
            </a:extLst>
          </p:cNvPr>
          <p:cNvSpPr>
            <a:spLocks noGrp="1"/>
          </p:cNvSpPr>
          <p:nvPr>
            <p:ph type="body" sz="half" idx="2"/>
          </p:nvPr>
        </p:nvSpPr>
        <p:spPr>
          <a:xfrm>
            <a:off x="400050" y="495299"/>
            <a:ext cx="10620375" cy="6362701"/>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Results</a:t>
            </a:r>
          </a:p>
          <a:p>
            <a:pPr marR="0" algn="l">
              <a:lnSpc>
                <a:spcPct val="115000"/>
              </a:lnSpc>
            </a:pPr>
            <a:endParaRPr lang="en-US" sz="2400" dirty="0"/>
          </a:p>
        </p:txBody>
      </p:sp>
      <p:sp>
        <p:nvSpPr>
          <p:cNvPr id="7" name="TextBox 6">
            <a:extLst>
              <a:ext uri="{FF2B5EF4-FFF2-40B4-BE49-F238E27FC236}">
                <a16:creationId xmlns:a16="http://schemas.microsoft.com/office/drawing/2014/main" id="{1954CCB5-4D9F-6720-24A5-C78AEA0CFB7C}"/>
              </a:ext>
            </a:extLst>
          </p:cNvPr>
          <p:cNvSpPr txBox="1"/>
          <p:nvPr/>
        </p:nvSpPr>
        <p:spPr>
          <a:xfrm>
            <a:off x="1171575" y="5389183"/>
            <a:ext cx="8228096" cy="702372"/>
          </a:xfrm>
          <a:prstGeom prst="rect">
            <a:avLst/>
          </a:prstGeom>
          <a:noFill/>
        </p:spPr>
        <p:txBody>
          <a:bodyPr wrap="square" rtlCol="0">
            <a:spAutoFit/>
          </a:bodyPr>
          <a:lstStyle/>
          <a:p>
            <a:pPr algn="ctr">
              <a:lnSpc>
                <a:spcPct val="115000"/>
              </a:lnSpc>
            </a:pPr>
            <a:r>
              <a:rPr lang="en-US" sz="1800" dirty="0">
                <a:effectLst/>
                <a:latin typeface="Times New Roman" panose="02020603050405020304" pitchFamily="18" charset="0"/>
                <a:ea typeface="Arial" panose="020B0604020202020204" pitchFamily="34" charset="0"/>
              </a:rPr>
              <a:t> </a:t>
            </a:r>
            <a:r>
              <a:rPr lang="en-US" sz="1800" i="1" dirty="0">
                <a:effectLst/>
                <a:latin typeface="Times New Roman" panose="02020603050405020304" pitchFamily="18" charset="0"/>
                <a:ea typeface="Arial" panose="020B0604020202020204" pitchFamily="34" charset="0"/>
              </a:rPr>
              <a:t>Figure 7: Word Cloud - Positive</a:t>
            </a:r>
            <a:endParaRPr lang="en-US" sz="1800" dirty="0">
              <a:effectLst/>
              <a:latin typeface="Arial" panose="020B0604020202020204" pitchFamily="34" charset="0"/>
              <a:ea typeface="Arial" panose="020B0604020202020204" pitchFamily="34" charset="0"/>
            </a:endParaRPr>
          </a:p>
          <a:p>
            <a:pPr marL="0" marR="0" algn="ctr">
              <a:lnSpc>
                <a:spcPct val="115000"/>
              </a:lnSpc>
              <a:buNone/>
            </a:pPr>
            <a:endParaRPr lang="en-US" sz="1800" dirty="0">
              <a:effectLst/>
              <a:latin typeface="Arial" panose="020B0604020202020204" pitchFamily="34" charset="0"/>
              <a:ea typeface="Arial" panose="020B0604020202020204" pitchFamily="34" charset="0"/>
            </a:endParaRPr>
          </a:p>
        </p:txBody>
      </p:sp>
      <p:pic>
        <p:nvPicPr>
          <p:cNvPr id="2" name="image2.png">
            <a:extLst>
              <a:ext uri="{FF2B5EF4-FFF2-40B4-BE49-F238E27FC236}">
                <a16:creationId xmlns:a16="http://schemas.microsoft.com/office/drawing/2014/main" id="{A1322B7A-E0E0-5F74-94D7-B9E79DE8044C}"/>
              </a:ext>
            </a:extLst>
          </p:cNvPr>
          <p:cNvPicPr/>
          <p:nvPr/>
        </p:nvPicPr>
        <p:blipFill>
          <a:blip r:embed="rId2"/>
          <a:srcRect/>
          <a:stretch>
            <a:fillRect/>
          </a:stretch>
        </p:blipFill>
        <p:spPr>
          <a:xfrm>
            <a:off x="2863899" y="1405254"/>
            <a:ext cx="5782796" cy="3776346"/>
          </a:xfrm>
          <a:prstGeom prst="rect">
            <a:avLst/>
          </a:prstGeom>
          <a:ln/>
        </p:spPr>
      </p:pic>
    </p:spTree>
    <p:extLst>
      <p:ext uri="{BB962C8B-B14F-4D97-AF65-F5344CB8AC3E}">
        <p14:creationId xmlns:p14="http://schemas.microsoft.com/office/powerpoint/2010/main" val="949520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99FEA-4F06-BCFE-8ECA-7B501A69F54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BE47EC2-2989-9B80-7F01-24C5A7AB6B81}"/>
              </a:ext>
            </a:extLst>
          </p:cNvPr>
          <p:cNvSpPr>
            <a:spLocks noGrp="1"/>
          </p:cNvSpPr>
          <p:nvPr>
            <p:ph type="body" sz="half" idx="2"/>
          </p:nvPr>
        </p:nvSpPr>
        <p:spPr>
          <a:xfrm>
            <a:off x="400050" y="495299"/>
            <a:ext cx="10620375" cy="6362701"/>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Results</a:t>
            </a:r>
          </a:p>
          <a:p>
            <a:pPr marR="0" algn="l">
              <a:lnSpc>
                <a:spcPct val="115000"/>
              </a:lnSpc>
            </a:pPr>
            <a:endParaRPr lang="en-US" sz="2400" dirty="0"/>
          </a:p>
        </p:txBody>
      </p:sp>
      <p:sp>
        <p:nvSpPr>
          <p:cNvPr id="7" name="TextBox 6">
            <a:extLst>
              <a:ext uri="{FF2B5EF4-FFF2-40B4-BE49-F238E27FC236}">
                <a16:creationId xmlns:a16="http://schemas.microsoft.com/office/drawing/2014/main" id="{E08E1512-1A4E-8157-C644-4809974C3681}"/>
              </a:ext>
            </a:extLst>
          </p:cNvPr>
          <p:cNvSpPr txBox="1"/>
          <p:nvPr/>
        </p:nvSpPr>
        <p:spPr>
          <a:xfrm>
            <a:off x="1171575" y="5339393"/>
            <a:ext cx="8228096" cy="385042"/>
          </a:xfrm>
          <a:prstGeom prst="rect">
            <a:avLst/>
          </a:prstGeom>
          <a:noFill/>
        </p:spPr>
        <p:txBody>
          <a:bodyPr wrap="square" rtlCol="0">
            <a:spAutoFit/>
          </a:bodyPr>
          <a:lstStyle/>
          <a:p>
            <a:pPr algn="ctr">
              <a:lnSpc>
                <a:spcPct val="115000"/>
              </a:lnSpc>
            </a:pPr>
            <a:r>
              <a:rPr lang="en-US" sz="1800" dirty="0">
                <a:effectLst/>
                <a:latin typeface="Times New Roman" panose="02020603050405020304" pitchFamily="18" charset="0"/>
                <a:ea typeface="Arial" panose="020B0604020202020204" pitchFamily="34" charset="0"/>
              </a:rPr>
              <a:t> </a:t>
            </a:r>
            <a:r>
              <a:rPr lang="en-US" sz="1800" i="1" dirty="0">
                <a:effectLst/>
                <a:latin typeface="Times New Roman" panose="02020603050405020304" pitchFamily="18" charset="0"/>
                <a:ea typeface="Arial" panose="020B0604020202020204" pitchFamily="34" charset="0"/>
              </a:rPr>
              <a:t>Figure 8: Word Cloud - Negative</a:t>
            </a:r>
            <a:endParaRPr lang="en-US" sz="1800" dirty="0">
              <a:effectLst/>
              <a:latin typeface="Arial" panose="020B0604020202020204" pitchFamily="34" charset="0"/>
              <a:ea typeface="Arial" panose="020B0604020202020204" pitchFamily="34" charset="0"/>
            </a:endParaRPr>
          </a:p>
        </p:txBody>
      </p:sp>
      <p:pic>
        <p:nvPicPr>
          <p:cNvPr id="3" name="image3.png">
            <a:extLst>
              <a:ext uri="{FF2B5EF4-FFF2-40B4-BE49-F238E27FC236}">
                <a16:creationId xmlns:a16="http://schemas.microsoft.com/office/drawing/2014/main" id="{269D1AEB-3E24-6739-EC25-199EB9C2ED8F}"/>
              </a:ext>
            </a:extLst>
          </p:cNvPr>
          <p:cNvPicPr/>
          <p:nvPr/>
        </p:nvPicPr>
        <p:blipFill>
          <a:blip r:embed="rId2"/>
          <a:srcRect/>
          <a:stretch>
            <a:fillRect/>
          </a:stretch>
        </p:blipFill>
        <p:spPr>
          <a:xfrm>
            <a:off x="2399447" y="1632469"/>
            <a:ext cx="5910363" cy="3593062"/>
          </a:xfrm>
          <a:prstGeom prst="rect">
            <a:avLst/>
          </a:prstGeom>
          <a:ln/>
        </p:spPr>
      </p:pic>
    </p:spTree>
    <p:extLst>
      <p:ext uri="{BB962C8B-B14F-4D97-AF65-F5344CB8AC3E}">
        <p14:creationId xmlns:p14="http://schemas.microsoft.com/office/powerpoint/2010/main" val="3516412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C2352-6D77-D2E7-7F61-23A120CF79B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A84A7C3-B485-15B6-D6B5-255FC915D3EB}"/>
              </a:ext>
            </a:extLst>
          </p:cNvPr>
          <p:cNvSpPr>
            <a:spLocks noGrp="1"/>
          </p:cNvSpPr>
          <p:nvPr>
            <p:ph type="body" sz="half" idx="2"/>
          </p:nvPr>
        </p:nvSpPr>
        <p:spPr>
          <a:xfrm>
            <a:off x="400050" y="495299"/>
            <a:ext cx="10620375" cy="6362701"/>
          </a:xfrm>
        </p:spPr>
        <p:txBody>
          <a:bodyPr>
            <a:normAutofit/>
          </a:bodyPr>
          <a:lstStyle/>
          <a:p>
            <a:pPr marL="0" marR="0" algn="l">
              <a:lnSpc>
                <a:spcPct val="115000"/>
              </a:lnSpc>
              <a:buNone/>
            </a:pPr>
            <a:r>
              <a:rPr lang="en-US" sz="3200" b="1" dirty="0">
                <a:effectLst/>
                <a:latin typeface="Times New Roman" panose="02020603050405020304" pitchFamily="18" charset="0"/>
                <a:ea typeface="Arial" panose="020B0604020202020204" pitchFamily="34" charset="0"/>
                <a:cs typeface="Times New Roman" panose="02020603050405020304" pitchFamily="18" charset="0"/>
              </a:rPr>
              <a:t>Limitations &amp; Future Work:</a:t>
            </a: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800100" lvl="1" indent="-342900">
              <a:lnSpc>
                <a:spcPct val="115000"/>
              </a:lnSpc>
              <a:buFont typeface="Arial" panose="020B0604020202020204" pitchFamily="34" charset="0"/>
              <a:buChar char="●"/>
            </a:pPr>
            <a:r>
              <a:rPr lang="en-US" sz="2400" u="none" strike="noStrike" dirty="0">
                <a:effectLst/>
                <a:latin typeface="Times New Roman" panose="02020603050405020304" pitchFamily="18" charset="0"/>
                <a:ea typeface="Arial" panose="020B0604020202020204" pitchFamily="34" charset="0"/>
                <a:cs typeface="Times New Roman" panose="02020603050405020304" pitchFamily="18" charset="0"/>
              </a:rPr>
              <a:t>Try BERT or Transformer-based models for better accuracy.</a:t>
            </a:r>
          </a:p>
          <a:p>
            <a:pPr marL="800100" lvl="1" indent="-342900">
              <a:lnSpc>
                <a:spcPct val="115000"/>
              </a:lnSpc>
              <a:buFont typeface="Arial" panose="020B0604020202020204" pitchFamily="34" charset="0"/>
              <a:buChar char="●"/>
            </a:pPr>
            <a:r>
              <a:rPr lang="en-US" sz="2400" u="none" strike="noStrike" dirty="0">
                <a:effectLst/>
                <a:latin typeface="Times New Roman" panose="02020603050405020304" pitchFamily="18" charset="0"/>
                <a:ea typeface="Arial" panose="020B0604020202020204" pitchFamily="34" charset="0"/>
                <a:cs typeface="Times New Roman" panose="02020603050405020304" pitchFamily="18" charset="0"/>
              </a:rPr>
              <a:t>Fine-tune hyperparameters for enhanced SVM performance.</a:t>
            </a:r>
          </a:p>
          <a:p>
            <a:pPr marL="800100" lvl="1" indent="-342900">
              <a:lnSpc>
                <a:spcPct val="115000"/>
              </a:lnSpc>
              <a:buFont typeface="Arial" panose="020B0604020202020204" pitchFamily="34" charset="0"/>
              <a:buChar char="●"/>
            </a:pPr>
            <a:r>
              <a:rPr lang="en-US" sz="2400" u="none" strike="noStrike" dirty="0">
                <a:effectLst/>
                <a:latin typeface="Times New Roman" panose="02020603050405020304" pitchFamily="18" charset="0"/>
                <a:ea typeface="Arial" panose="020B0604020202020204" pitchFamily="34" charset="0"/>
                <a:cs typeface="Times New Roman" panose="02020603050405020304" pitchFamily="18" charset="0"/>
              </a:rPr>
              <a:t>Investigate ensemble methods of combining LSTM and conventional classifiers.</a:t>
            </a:r>
            <a:endParaRPr lang="en-US" sz="3600" b="1" dirty="0">
              <a:effectLst/>
              <a:latin typeface="Times New Roman" panose="02020603050405020304" pitchFamily="18" charset="0"/>
            </a:endParaRPr>
          </a:p>
          <a:p>
            <a:pPr marR="0" algn="l">
              <a:lnSpc>
                <a:spcPct val="115000"/>
              </a:lnSpc>
              <a:spcBef>
                <a:spcPts val="1800"/>
              </a:spcBef>
              <a:spcAft>
                <a:spcPts val="600"/>
              </a:spcAft>
            </a:pPr>
            <a:r>
              <a:rPr lang="en-US" sz="3600" b="1" dirty="0">
                <a:effectLst/>
                <a:latin typeface="Times New Roman" panose="02020603050405020304" pitchFamily="18" charset="0"/>
              </a:rPr>
              <a:t>Conclusion</a:t>
            </a:r>
            <a:endParaRPr lang="en-US" sz="6600" b="1" dirty="0">
              <a:effectLst/>
              <a:latin typeface="Times New Roman" panose="02020603050405020304" pitchFamily="18" charset="0"/>
              <a:cs typeface="Times New Roman" panose="02020603050405020304" pitchFamily="18" charset="0"/>
            </a:endParaRPr>
          </a:p>
          <a:p>
            <a:pPr marL="571500" marR="0" indent="-571500" algn="l">
              <a:lnSpc>
                <a:spcPct val="115000"/>
              </a:lnSpc>
              <a:buFont typeface="Arial" panose="020B0604020202020204" pitchFamily="34" charset="0"/>
              <a:buChar char="•"/>
            </a:pPr>
            <a:r>
              <a:rPr lang="en-US" sz="2400" dirty="0">
                <a:effectLst/>
                <a:latin typeface="Times New Roman" panose="02020603050405020304" pitchFamily="18" charset="0"/>
                <a:ea typeface="Arial" panose="020B0604020202020204" pitchFamily="34" charset="0"/>
                <a:cs typeface="Times New Roman" panose="02020603050405020304" pitchFamily="18" charset="0"/>
              </a:rPr>
              <a:t>Our experiments indicate that LSTMs perform best (87.65% accuracy) in IMDB sentiment analysis, then Naive Bayes and Random Forest. </a:t>
            </a:r>
          </a:p>
          <a:p>
            <a:pPr marL="571500" marR="0" indent="-571500" algn="l">
              <a:lnSpc>
                <a:spcPct val="115000"/>
              </a:lnSpc>
              <a:buFont typeface="Arial" panose="020B0604020202020204" pitchFamily="34" charset="0"/>
              <a:buChar char="•"/>
            </a:pPr>
            <a:r>
              <a:rPr lang="en-US" sz="2400" dirty="0">
                <a:effectLst/>
                <a:latin typeface="Times New Roman" panose="02020603050405020304" pitchFamily="18" charset="0"/>
                <a:ea typeface="Arial" panose="020B0604020202020204" pitchFamily="34" charset="0"/>
                <a:cs typeface="Times New Roman" panose="02020603050405020304" pitchFamily="18" charset="0"/>
              </a:rPr>
              <a:t>SVM and Decision Trees performed very badly, probably because they cannot process sparse text data efficiently. </a:t>
            </a:r>
            <a:endParaRPr lang="en-US" sz="4800" dirty="0">
              <a:effectLst/>
              <a:latin typeface="Times New Roman" panose="02020603050405020304" pitchFamily="18" charset="0"/>
              <a:ea typeface="Arial" panose="020B0604020202020204" pitchFamily="34" charset="0"/>
              <a:cs typeface="Times New Roman" panose="02020603050405020304" pitchFamily="18" charset="0"/>
            </a:endParaRPr>
          </a:p>
          <a:p>
            <a:pPr marR="0" algn="l">
              <a:lnSpc>
                <a:spcPct val="115000"/>
              </a:lnSpc>
            </a:pPr>
            <a:endParaRPr lang="en-US" sz="2400" dirty="0"/>
          </a:p>
        </p:txBody>
      </p:sp>
    </p:spTree>
    <p:extLst>
      <p:ext uri="{BB962C8B-B14F-4D97-AF65-F5344CB8AC3E}">
        <p14:creationId xmlns:p14="http://schemas.microsoft.com/office/powerpoint/2010/main" val="2462103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a:xfrm>
            <a:off x="781050" y="152399"/>
            <a:ext cx="9382125" cy="6362701"/>
          </a:xfrm>
        </p:spPr>
        <p:txBody>
          <a:bodyPr>
            <a:normAutofit/>
          </a:bodyPr>
          <a:lstStyle/>
          <a:p>
            <a:pPr marL="158750" lvl="0" algn="l" rtl="0">
              <a:lnSpc>
                <a:spcPct val="150000"/>
              </a:lnSpc>
              <a:spcBef>
                <a:spcPts val="1200"/>
              </a:spcBef>
              <a:spcAft>
                <a:spcPts val="0"/>
              </a:spcAft>
              <a:buClr>
                <a:srgbClr val="000000"/>
              </a:buClr>
              <a:buSzPts val="1100"/>
            </a:pPr>
            <a:r>
              <a:rPr lang="en" sz="4000" b="1" dirty="0">
                <a:latin typeface="Times New Roman"/>
                <a:ea typeface="Times New Roman"/>
                <a:cs typeface="Times New Roman"/>
                <a:sym typeface="Times New Roman"/>
              </a:rPr>
              <a:t>Agenda</a:t>
            </a:r>
            <a:endParaRPr lang="en-US" sz="2400" b="1" dirty="0">
              <a:latin typeface="Times New Roman"/>
              <a:ea typeface="Times New Roman"/>
              <a:cs typeface="Times New Roman"/>
              <a:sym typeface="Times New Roman"/>
            </a:endParaRPr>
          </a:p>
          <a:p>
            <a:pPr marL="501650" lvl="0" indent="-342900" algn="l" rtl="0">
              <a:lnSpc>
                <a:spcPct val="150000"/>
              </a:lnSpc>
              <a:spcBef>
                <a:spcPts val="1200"/>
              </a:spcBef>
              <a:spcAft>
                <a:spcPts val="0"/>
              </a:spcAft>
              <a:buFont typeface="Arial" panose="020B0604020202020204" pitchFamily="34" charset="0"/>
              <a:buChar char="•"/>
            </a:pPr>
            <a:r>
              <a:rPr lang="en-US" sz="2400" b="1" dirty="0">
                <a:latin typeface="Times New Roman"/>
                <a:ea typeface="Times New Roman"/>
                <a:cs typeface="Times New Roman"/>
                <a:sym typeface="Times New Roman"/>
              </a:rPr>
              <a:t>Project Statement &amp; Overview</a:t>
            </a:r>
          </a:p>
          <a:p>
            <a:pPr marL="501650" lvl="0" indent="-342900" algn="l" rtl="0">
              <a:lnSpc>
                <a:spcPct val="150000"/>
              </a:lnSpc>
              <a:spcBef>
                <a:spcPts val="0"/>
              </a:spcBef>
              <a:spcAft>
                <a:spcPts val="0"/>
              </a:spcAft>
              <a:buFont typeface="Arial" panose="020B0604020202020204" pitchFamily="34" charset="0"/>
              <a:buChar char="•"/>
            </a:pPr>
            <a:r>
              <a:rPr lang="en-US" sz="2400" b="1" dirty="0">
                <a:latin typeface="Times New Roman"/>
                <a:ea typeface="Times New Roman"/>
                <a:cs typeface="Times New Roman"/>
                <a:sym typeface="Times New Roman"/>
              </a:rPr>
              <a:t>Flow Diagram</a:t>
            </a:r>
          </a:p>
          <a:p>
            <a:pPr marL="501650" indent="-342900" algn="l">
              <a:lnSpc>
                <a:spcPct val="150000"/>
              </a:lnSpc>
              <a:spcAft>
                <a:spcPts val="0"/>
              </a:spcAft>
              <a:buFont typeface="Arial" panose="020B0604020202020204" pitchFamily="34" charset="0"/>
              <a:buChar char="•"/>
            </a:pPr>
            <a:r>
              <a:rPr lang="en-US" sz="2400" b="1" dirty="0">
                <a:latin typeface="Times New Roman"/>
                <a:ea typeface="Times New Roman"/>
                <a:cs typeface="Times New Roman"/>
                <a:sym typeface="Times New Roman"/>
              </a:rPr>
              <a:t>Dataset Characteristics</a:t>
            </a:r>
          </a:p>
          <a:p>
            <a:pPr marL="501650" indent="-342900" algn="l">
              <a:lnSpc>
                <a:spcPct val="150000"/>
              </a:lnSpc>
              <a:spcAft>
                <a:spcPts val="0"/>
              </a:spcAft>
              <a:buFont typeface="Arial" panose="020B0604020202020204" pitchFamily="34" charset="0"/>
              <a:buChar char="•"/>
            </a:pPr>
            <a:r>
              <a:rPr lang="en-US" sz="2400" b="1" dirty="0">
                <a:latin typeface="Times New Roman"/>
                <a:ea typeface="Times New Roman"/>
                <a:cs typeface="Times New Roman"/>
                <a:sym typeface="Times New Roman"/>
              </a:rPr>
              <a:t>Experiment Methodology</a:t>
            </a:r>
          </a:p>
          <a:p>
            <a:pPr marL="501650" lvl="0" indent="-342900" algn="l" rtl="0">
              <a:lnSpc>
                <a:spcPct val="150000"/>
              </a:lnSpc>
              <a:spcBef>
                <a:spcPts val="0"/>
              </a:spcBef>
              <a:spcAft>
                <a:spcPts val="0"/>
              </a:spcAft>
              <a:buFont typeface="Arial" panose="020B0604020202020204" pitchFamily="34" charset="0"/>
              <a:buChar char="•"/>
            </a:pPr>
            <a:r>
              <a:rPr lang="en-US" sz="2400" b="1" dirty="0">
                <a:latin typeface="Times New Roman"/>
                <a:ea typeface="Times New Roman"/>
                <a:cs typeface="Times New Roman"/>
                <a:sym typeface="Times New Roman"/>
              </a:rPr>
              <a:t>Results &amp; Visual Insights</a:t>
            </a:r>
          </a:p>
          <a:p>
            <a:pPr marL="501650" lvl="0" indent="-342900" algn="l" rtl="0">
              <a:lnSpc>
                <a:spcPct val="150000"/>
              </a:lnSpc>
              <a:spcBef>
                <a:spcPts val="0"/>
              </a:spcBef>
              <a:spcAft>
                <a:spcPts val="0"/>
              </a:spcAft>
              <a:buFont typeface="Arial" panose="020B0604020202020204" pitchFamily="34" charset="0"/>
              <a:buChar char="•"/>
            </a:pPr>
            <a:r>
              <a:rPr lang="en-US" sz="2400" b="1" dirty="0">
                <a:latin typeface="Times New Roman"/>
                <a:ea typeface="Times New Roman"/>
                <a:cs typeface="Times New Roman"/>
                <a:sym typeface="Times New Roman"/>
              </a:rPr>
              <a:t>Model Evaluation</a:t>
            </a:r>
          </a:p>
          <a:p>
            <a:pPr marL="501650" lvl="0" indent="-342900" algn="l" rtl="0">
              <a:lnSpc>
                <a:spcPct val="150000"/>
              </a:lnSpc>
              <a:spcBef>
                <a:spcPts val="0"/>
              </a:spcBef>
              <a:spcAft>
                <a:spcPts val="0"/>
              </a:spcAft>
              <a:buFont typeface="Arial" panose="020B0604020202020204" pitchFamily="34" charset="0"/>
              <a:buChar char="•"/>
            </a:pPr>
            <a:r>
              <a:rPr lang="en-US" sz="2400" b="1" dirty="0">
                <a:latin typeface="Times New Roman"/>
                <a:ea typeface="Times New Roman"/>
                <a:cs typeface="Times New Roman"/>
                <a:sym typeface="Times New Roman"/>
              </a:rPr>
              <a:t>Limitations &amp; Future Work</a:t>
            </a:r>
          </a:p>
          <a:p>
            <a:pPr marL="501650" indent="-342900" algn="l">
              <a:lnSpc>
                <a:spcPct val="150000"/>
              </a:lnSpc>
              <a:spcAft>
                <a:spcPts val="0"/>
              </a:spcAft>
              <a:buFont typeface="Arial" panose="020B0604020202020204" pitchFamily="34" charset="0"/>
              <a:buChar char="•"/>
            </a:pPr>
            <a:r>
              <a:rPr lang="en-US" sz="2400" b="1">
                <a:latin typeface="Times New Roman"/>
                <a:ea typeface="Times New Roman"/>
                <a:cs typeface="Times New Roman"/>
                <a:sym typeface="Times New Roman"/>
              </a:rPr>
              <a:t>Conclusion </a:t>
            </a:r>
            <a:endParaRPr lang="en-US" sz="2400" b="1" dirty="0">
              <a:latin typeface="Times New Roman"/>
              <a:ea typeface="Times New Roman"/>
              <a:cs typeface="Times New Roman"/>
              <a:sym typeface="Times New Roman"/>
            </a:endParaRPr>
          </a:p>
          <a:p>
            <a:pPr marL="501650" lvl="0" indent="-342900" algn="l" rtl="0">
              <a:lnSpc>
                <a:spcPct val="150000"/>
              </a:lnSpc>
              <a:spcBef>
                <a:spcPts val="0"/>
              </a:spcBef>
              <a:spcAft>
                <a:spcPts val="0"/>
              </a:spcAft>
              <a:buFont typeface="Arial" panose="020B0604020202020204" pitchFamily="34" charset="0"/>
              <a:buChar char="•"/>
            </a:pPr>
            <a:r>
              <a:rPr lang="en-US" sz="2400" b="1" dirty="0">
                <a:latin typeface="Times New Roman"/>
                <a:cs typeface="Times New Roman"/>
                <a:sym typeface="Times New Roman"/>
              </a:rPr>
              <a:t>References</a:t>
            </a:r>
            <a:endParaRPr lang="en-US" sz="2400" dirty="0"/>
          </a:p>
        </p:txBody>
      </p:sp>
    </p:spTree>
    <p:extLst>
      <p:ext uri="{BB962C8B-B14F-4D97-AF65-F5344CB8AC3E}">
        <p14:creationId xmlns:p14="http://schemas.microsoft.com/office/powerpoint/2010/main" val="234296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1A6A5-D19D-7624-0AE6-D28C4A025C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D0A1CC6-418C-EDD8-F9AC-2C6C386C09B5}"/>
              </a:ext>
            </a:extLst>
          </p:cNvPr>
          <p:cNvSpPr>
            <a:spLocks noGrp="1"/>
          </p:cNvSpPr>
          <p:nvPr>
            <p:ph type="body" sz="half" idx="2"/>
          </p:nvPr>
        </p:nvSpPr>
        <p:spPr>
          <a:xfrm>
            <a:off x="400050" y="495299"/>
            <a:ext cx="10620375" cy="6362701"/>
          </a:xfrm>
        </p:spPr>
        <p:txBody>
          <a:bodyPr>
            <a:normAutofit/>
          </a:bodyPr>
          <a:lstStyle/>
          <a:p>
            <a:pPr marL="0" marR="0" algn="l">
              <a:lnSpc>
                <a:spcPct val="115000"/>
              </a:lnSpc>
              <a:spcBef>
                <a:spcPts val="1800"/>
              </a:spcBef>
              <a:spcAft>
                <a:spcPts val="600"/>
              </a:spcAft>
              <a:buNone/>
            </a:pPr>
            <a:r>
              <a:rPr lang="en-US" sz="2600" b="1" dirty="0">
                <a:effectLst/>
                <a:latin typeface="Times New Roman" panose="02020603050405020304" pitchFamily="18" charset="0"/>
                <a:cs typeface="Times New Roman" panose="02020603050405020304" pitchFamily="18" charset="0"/>
              </a:rPr>
              <a:t>References</a:t>
            </a:r>
            <a:endParaRPr lang="en-US" sz="2600" b="1" dirty="0">
              <a:latin typeface="Times New Roman" panose="02020603050405020304" pitchFamily="18" charset="0"/>
              <a:cs typeface="Times New Roman" panose="02020603050405020304" pitchFamily="18" charset="0"/>
            </a:endParaRPr>
          </a:p>
          <a:p>
            <a:pPr marL="342900" marR="0" indent="-342900" algn="l">
              <a:lnSpc>
                <a:spcPct val="115000"/>
              </a:lnSpc>
              <a:spcBef>
                <a:spcPts val="1800"/>
              </a:spcBef>
              <a:spcAft>
                <a:spcPts val="600"/>
              </a:spcAft>
              <a:buFont typeface="+mj-lt"/>
              <a:buAutoNum type="arabicPeriod"/>
            </a:pPr>
            <a:r>
              <a:rPr lang="en-US" sz="1800" u="none" strike="noStrike" dirty="0">
                <a:effectLst/>
                <a:latin typeface="Times New Roman" panose="02020603050405020304" pitchFamily="18" charset="0"/>
                <a:ea typeface="Arial" panose="020B0604020202020204" pitchFamily="34" charset="0"/>
              </a:rPr>
              <a:t>Pang, B., Lee, L., &amp; Vaithyanathan, S. (2002). "Thumbs up? Sentiment Classification using Machine Learning Techniques.“</a:t>
            </a:r>
            <a:endParaRPr lang="en-US" dirty="0">
              <a:latin typeface="Arial" panose="020B0604020202020204" pitchFamily="34" charset="0"/>
              <a:ea typeface="Arial" panose="020B0604020202020204" pitchFamily="34" charset="0"/>
            </a:endParaRPr>
          </a:p>
          <a:p>
            <a:pPr marL="342900" marR="0" indent="-342900" algn="l">
              <a:lnSpc>
                <a:spcPct val="115000"/>
              </a:lnSpc>
              <a:spcBef>
                <a:spcPts val="1800"/>
              </a:spcBef>
              <a:spcAft>
                <a:spcPts val="600"/>
              </a:spcAft>
              <a:buFont typeface="+mj-lt"/>
              <a:buAutoNum type="arabicPeriod"/>
            </a:pPr>
            <a:r>
              <a:rPr lang="en-US" sz="1800" u="none" strike="noStrike" dirty="0">
                <a:effectLst/>
                <a:latin typeface="Times New Roman" panose="02020603050405020304" pitchFamily="18" charset="0"/>
                <a:ea typeface="Arial" panose="020B0604020202020204" pitchFamily="34" charset="0"/>
              </a:rPr>
              <a:t>Kim, Y. (2014). "Convolutional Neural Networks for Sentence Classification.“</a:t>
            </a:r>
            <a:endParaRPr lang="en-US" dirty="0">
              <a:latin typeface="Arial" panose="020B0604020202020204" pitchFamily="34" charset="0"/>
              <a:ea typeface="Arial" panose="020B0604020202020204" pitchFamily="34" charset="0"/>
            </a:endParaRPr>
          </a:p>
          <a:p>
            <a:pPr marL="342900" marR="0" indent="-342900" algn="l">
              <a:lnSpc>
                <a:spcPct val="115000"/>
              </a:lnSpc>
              <a:spcBef>
                <a:spcPts val="1800"/>
              </a:spcBef>
              <a:spcAft>
                <a:spcPts val="600"/>
              </a:spcAft>
              <a:buFont typeface="+mj-lt"/>
              <a:buAutoNum type="arabicPeriod"/>
            </a:pPr>
            <a:r>
              <a:rPr lang="en-US" sz="1800" u="none" strike="noStrike" dirty="0">
                <a:effectLst/>
                <a:latin typeface="Times New Roman" panose="02020603050405020304" pitchFamily="18" charset="0"/>
                <a:ea typeface="Arial" panose="020B0604020202020204" pitchFamily="34" charset="0"/>
              </a:rPr>
              <a:t>Wang, S., &amp; Manning, C. D. (2012). "Baselines and Bigrams: Simple, Good Sentiment and Topic Classification.“</a:t>
            </a:r>
            <a:endParaRPr lang="en-US" dirty="0">
              <a:latin typeface="Arial" panose="020B0604020202020204" pitchFamily="34" charset="0"/>
              <a:ea typeface="Arial" panose="020B0604020202020204" pitchFamily="34" charset="0"/>
            </a:endParaRPr>
          </a:p>
          <a:p>
            <a:pPr marL="342900" marR="0" indent="-342900" algn="l">
              <a:lnSpc>
                <a:spcPct val="115000"/>
              </a:lnSpc>
              <a:spcBef>
                <a:spcPts val="1800"/>
              </a:spcBef>
              <a:spcAft>
                <a:spcPts val="600"/>
              </a:spcAft>
              <a:buFont typeface="+mj-lt"/>
              <a:buAutoNum type="arabicPeriod"/>
            </a:pPr>
            <a:r>
              <a:rPr lang="en-US" sz="1800" u="none" strike="noStrike" dirty="0">
                <a:effectLst/>
                <a:latin typeface="Times New Roman" panose="02020603050405020304" pitchFamily="18" charset="0"/>
                <a:ea typeface="Arial" panose="020B0604020202020204" pitchFamily="34" charset="0"/>
              </a:rPr>
              <a:t>Hochreiter, S., &amp; </a:t>
            </a:r>
            <a:r>
              <a:rPr lang="en-US" sz="1800" u="none" strike="noStrike" dirty="0" err="1">
                <a:effectLst/>
                <a:latin typeface="Times New Roman" panose="02020603050405020304" pitchFamily="18" charset="0"/>
                <a:ea typeface="Arial" panose="020B0604020202020204" pitchFamily="34" charset="0"/>
              </a:rPr>
              <a:t>Schmidhuber</a:t>
            </a:r>
            <a:r>
              <a:rPr lang="en-US" sz="1800" u="none" strike="noStrike" dirty="0">
                <a:effectLst/>
                <a:latin typeface="Times New Roman" panose="02020603050405020304" pitchFamily="18" charset="0"/>
                <a:ea typeface="Arial" panose="020B0604020202020204" pitchFamily="34" charset="0"/>
              </a:rPr>
              <a:t>, J. (1997). "Long Short-Term Memory.“</a:t>
            </a:r>
            <a:endParaRPr lang="en-US" dirty="0">
              <a:latin typeface="Arial" panose="020B0604020202020204" pitchFamily="34" charset="0"/>
              <a:ea typeface="Arial" panose="020B0604020202020204" pitchFamily="34" charset="0"/>
            </a:endParaRPr>
          </a:p>
          <a:p>
            <a:pPr marL="342900" marR="0" indent="-342900" algn="l">
              <a:lnSpc>
                <a:spcPct val="115000"/>
              </a:lnSpc>
              <a:spcBef>
                <a:spcPts val="1800"/>
              </a:spcBef>
              <a:spcAft>
                <a:spcPts val="600"/>
              </a:spcAft>
              <a:buFont typeface="+mj-lt"/>
              <a:buAutoNum type="arabicPeriod"/>
            </a:pPr>
            <a:r>
              <a:rPr lang="en-US" sz="1800" u="none" strike="noStrike" dirty="0" err="1">
                <a:effectLst/>
                <a:latin typeface="Times New Roman" panose="02020603050405020304" pitchFamily="18" charset="0"/>
                <a:ea typeface="Arial" panose="020B0604020202020204" pitchFamily="34" charset="0"/>
              </a:rPr>
              <a:t>Mikolov</a:t>
            </a:r>
            <a:r>
              <a:rPr lang="en-US" sz="1800" u="none" strike="noStrike" dirty="0">
                <a:effectLst/>
                <a:latin typeface="Times New Roman" panose="02020603050405020304" pitchFamily="18" charset="0"/>
                <a:ea typeface="Arial" panose="020B0604020202020204" pitchFamily="34" charset="0"/>
              </a:rPr>
              <a:t>, T., et al. (2013). "Efficient Estimation of Word Representations in Vector Space."</a:t>
            </a:r>
            <a:endParaRPr lang="en-US" sz="1800" u="none" strike="noStrike" dirty="0">
              <a:effectLst/>
              <a:latin typeface="Arial" panose="020B0604020202020204" pitchFamily="34" charset="0"/>
              <a:ea typeface="Arial" panose="020B0604020202020204" pitchFamily="34" charset="0"/>
            </a:endParaRPr>
          </a:p>
          <a:p>
            <a:pPr marR="0" algn="l">
              <a:lnSpc>
                <a:spcPct val="115000"/>
              </a:lnSpc>
            </a:pPr>
            <a:endParaRPr lang="en-US" sz="2400" dirty="0"/>
          </a:p>
        </p:txBody>
      </p:sp>
    </p:spTree>
    <p:extLst>
      <p:ext uri="{BB962C8B-B14F-4D97-AF65-F5344CB8AC3E}">
        <p14:creationId xmlns:p14="http://schemas.microsoft.com/office/powerpoint/2010/main" val="2405611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96983-686A-DC89-6E2B-5A43E26D3F6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5EF4B80-D0F9-F5E5-B9CD-8A2542DC59DF}"/>
              </a:ext>
            </a:extLst>
          </p:cNvPr>
          <p:cNvSpPr>
            <a:spLocks noGrp="1"/>
          </p:cNvSpPr>
          <p:nvPr>
            <p:ph type="body" sz="half" idx="2"/>
          </p:nvPr>
        </p:nvSpPr>
        <p:spPr>
          <a:xfrm>
            <a:off x="762000" y="495299"/>
            <a:ext cx="9382125" cy="5610225"/>
          </a:xfrm>
        </p:spPr>
        <p:txBody>
          <a:bodyPr>
            <a:normAutofit fontScale="77500" lnSpcReduction="20000"/>
          </a:bodyPr>
          <a:lstStyle/>
          <a:p>
            <a:pPr marL="158750" lvl="0" algn="l" rtl="0">
              <a:lnSpc>
                <a:spcPct val="150000"/>
              </a:lnSpc>
              <a:spcBef>
                <a:spcPts val="1200"/>
              </a:spcBef>
              <a:spcAft>
                <a:spcPts val="0"/>
              </a:spcAft>
              <a:buClr>
                <a:srgbClr val="000000"/>
              </a:buClr>
              <a:buSzPts val="1100"/>
            </a:pPr>
            <a:r>
              <a:rPr lang="en" sz="4000" b="1" dirty="0">
                <a:latin typeface="Times New Roman"/>
                <a:ea typeface="Times New Roman"/>
                <a:cs typeface="Times New Roman"/>
                <a:sym typeface="Times New Roman"/>
              </a:rPr>
              <a:t>Problem Statement</a:t>
            </a:r>
            <a:endParaRPr lang="en-US" sz="2400" b="1" dirty="0">
              <a:latin typeface="Times New Roman"/>
              <a:ea typeface="Times New Roman"/>
              <a:cs typeface="Times New Roman"/>
              <a:sym typeface="Times New Roman"/>
            </a:endParaRPr>
          </a:p>
          <a:p>
            <a:pPr marL="615950" indent="-457200" algn="l">
              <a:lnSpc>
                <a:spcPct val="150000"/>
              </a:lnSpc>
              <a:spcBef>
                <a:spcPts val="1200"/>
              </a:spcBef>
              <a:spcAft>
                <a:spcPts val="0"/>
              </a:spcAft>
              <a:buFont typeface="Wingdings" panose="05000000000000000000" pitchFamily="2" charset="2"/>
              <a:buChar char="v"/>
            </a:pPr>
            <a:r>
              <a:rPr lang="en-US" sz="2600" dirty="0">
                <a:effectLst/>
                <a:latin typeface="Times New Roman" panose="02020603050405020304" pitchFamily="18" charset="0"/>
                <a:ea typeface="Arial" panose="020B0604020202020204" pitchFamily="34" charset="0"/>
                <a:cs typeface="Times New Roman" panose="02020603050405020304" pitchFamily="18" charset="0"/>
              </a:rPr>
              <a:t>This project involves comparing the performances of various machine learning and deep learning models used to classify IMDB movie reviews as positive or negative. We compare Naive Bayes, Support Vector Machines (SVM), Random Forest, Decision Trees, and Long Short-Term Memory (LSTM) networks based on accuracy, precision, recall, and F1-score. </a:t>
            </a:r>
          </a:p>
          <a:p>
            <a:pPr marL="615950" indent="-457200" algn="l">
              <a:lnSpc>
                <a:spcPct val="150000"/>
              </a:lnSpc>
              <a:spcBef>
                <a:spcPts val="1200"/>
              </a:spcBef>
              <a:spcAft>
                <a:spcPts val="0"/>
              </a:spcAft>
              <a:buFont typeface="Wingdings" panose="05000000000000000000" pitchFamily="2" charset="2"/>
              <a:buChar char="v"/>
            </a:pPr>
            <a:r>
              <a:rPr lang="en-US" sz="2600" dirty="0">
                <a:effectLst/>
                <a:latin typeface="Times New Roman" panose="02020603050405020304" pitchFamily="18" charset="0"/>
                <a:ea typeface="Arial" panose="020B0604020202020204" pitchFamily="34" charset="0"/>
                <a:cs typeface="Times New Roman" panose="02020603050405020304" pitchFamily="18" charset="0"/>
              </a:rPr>
              <a:t>Our findings indicate that the LSTM model performs best in terms of accuracy (87.65%), with Naive Bayes (84.91%) and Random Forest (84.72%) in second and third places, respectively. </a:t>
            </a:r>
          </a:p>
          <a:p>
            <a:pPr marL="615950" indent="-457200" algn="l">
              <a:lnSpc>
                <a:spcPct val="150000"/>
              </a:lnSpc>
              <a:spcBef>
                <a:spcPts val="1200"/>
              </a:spcBef>
              <a:spcAft>
                <a:spcPts val="0"/>
              </a:spcAft>
              <a:buFont typeface="Wingdings" panose="05000000000000000000" pitchFamily="2" charset="2"/>
              <a:buChar char="v"/>
            </a:pPr>
            <a:r>
              <a:rPr lang="en-US" sz="2600" dirty="0">
                <a:effectLst/>
                <a:latin typeface="Times New Roman" panose="02020603050405020304" pitchFamily="18" charset="0"/>
                <a:ea typeface="Arial" panose="020B0604020202020204" pitchFamily="34" charset="0"/>
                <a:cs typeface="Times New Roman" panose="02020603050405020304" pitchFamily="18" charset="0"/>
              </a:rPr>
              <a:t>The SVM and Decision Tree models performed worse, indicating the inability to manage high-dimensional text data. The present research contributes to model choice for sentiment analysis tasks.</a:t>
            </a:r>
          </a:p>
          <a:p>
            <a:pPr marL="501650" lvl="0" indent="-342900" algn="l" rtl="0">
              <a:lnSpc>
                <a:spcPct val="150000"/>
              </a:lnSpc>
              <a:spcBef>
                <a:spcPts val="1200"/>
              </a:spcBef>
              <a:spcAft>
                <a:spcPts val="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389613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D279E-0D16-7BDB-7688-669628ED22D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1BCF097-5F32-A7A1-B52F-4D4CA2759444}"/>
              </a:ext>
            </a:extLst>
          </p:cNvPr>
          <p:cNvSpPr>
            <a:spLocks noGrp="1"/>
          </p:cNvSpPr>
          <p:nvPr>
            <p:ph type="body" sz="half" idx="2"/>
          </p:nvPr>
        </p:nvSpPr>
        <p:spPr>
          <a:xfrm>
            <a:off x="762000" y="495299"/>
            <a:ext cx="9382125" cy="5610225"/>
          </a:xfrm>
        </p:spPr>
        <p:txBody>
          <a:bodyPr>
            <a:normAutofit/>
          </a:bodyPr>
          <a:lstStyle/>
          <a:p>
            <a:pPr marL="158750" lvl="0" algn="l" rtl="0">
              <a:lnSpc>
                <a:spcPct val="150000"/>
              </a:lnSpc>
              <a:spcBef>
                <a:spcPts val="1200"/>
              </a:spcBef>
              <a:spcAft>
                <a:spcPts val="0"/>
              </a:spcAft>
              <a:buClr>
                <a:srgbClr val="000000"/>
              </a:buClr>
              <a:buSzPts val="1100"/>
            </a:pPr>
            <a:r>
              <a:rPr lang="en" sz="4000" b="1" dirty="0">
                <a:latin typeface="Times New Roman"/>
                <a:ea typeface="Times New Roman"/>
                <a:cs typeface="Times New Roman"/>
                <a:sym typeface="Times New Roman"/>
              </a:rPr>
              <a:t>Introduction</a:t>
            </a:r>
          </a:p>
          <a:p>
            <a:pPr marL="501650" indent="-342900" algn="l">
              <a:lnSpc>
                <a:spcPct val="150000"/>
              </a:lnSpc>
              <a:spcBef>
                <a:spcPts val="1200"/>
              </a:spcBef>
              <a:spcAft>
                <a:spcPts val="0"/>
              </a:spcAft>
              <a:buFont typeface="Wingdings" panose="05000000000000000000" pitchFamily="2" charset="2"/>
              <a:buChar char="v"/>
            </a:pPr>
            <a:r>
              <a:rPr lang="en-US" sz="1800" dirty="0">
                <a:effectLst/>
                <a:latin typeface="Times New Roman" panose="02020603050405020304" pitchFamily="18" charset="0"/>
                <a:ea typeface="Arial" panose="020B0604020202020204" pitchFamily="34" charset="0"/>
              </a:rPr>
              <a:t>The automated sentiment analysis system extracts subjective opinions from text data so business organizations can conduct large-scale public sentiment measurement. A total of 50,000 reviewed movies from IMDB provides perfect conditions for testing different classification systems. </a:t>
            </a:r>
          </a:p>
          <a:p>
            <a:pPr marL="501650" indent="-342900" algn="l">
              <a:lnSpc>
                <a:spcPct val="150000"/>
              </a:lnSpc>
              <a:spcBef>
                <a:spcPts val="1200"/>
              </a:spcBef>
              <a:spcAft>
                <a:spcPts val="0"/>
              </a:spcAft>
              <a:buFont typeface="Wingdings" panose="05000000000000000000" pitchFamily="2" charset="2"/>
              <a:buChar char="v"/>
            </a:pPr>
            <a:r>
              <a:rPr lang="en-US" sz="1800" dirty="0">
                <a:effectLst/>
                <a:latin typeface="Times New Roman" panose="02020603050405020304" pitchFamily="18" charset="0"/>
                <a:ea typeface="Arial" panose="020B0604020202020204" pitchFamily="34" charset="0"/>
              </a:rPr>
              <a:t>This research performs a comprehensive analysis through which five machine learning approaches of diverse types are evaluated across conventional and deep learning paradigms alongside detailed assessment of preprocessing effects on model performance. Every script and visualization have been released publicly with the aim to enable full reproducibility along with support for additional studies within this domain.</a:t>
            </a:r>
            <a:endParaRPr lang="en-US" sz="1800" dirty="0">
              <a:effectLst/>
              <a:latin typeface="Arial" panose="020B0604020202020204" pitchFamily="34" charset="0"/>
              <a:ea typeface="Arial" panose="020B0604020202020204" pitchFamily="34" charset="0"/>
            </a:endParaRPr>
          </a:p>
          <a:p>
            <a:pPr marL="501650" lvl="0" indent="-342900" algn="l" rtl="0">
              <a:lnSpc>
                <a:spcPct val="150000"/>
              </a:lnSpc>
              <a:spcBef>
                <a:spcPts val="1200"/>
              </a:spcBef>
              <a:spcAft>
                <a:spcPts val="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2488986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2FE53-8538-E311-A7B5-3BF33A86E09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D3D639D-735C-254A-8427-1DB5B3465E81}"/>
              </a:ext>
            </a:extLst>
          </p:cNvPr>
          <p:cNvSpPr>
            <a:spLocks noGrp="1"/>
          </p:cNvSpPr>
          <p:nvPr>
            <p:ph type="body" sz="half" idx="2"/>
          </p:nvPr>
        </p:nvSpPr>
        <p:spPr>
          <a:xfrm>
            <a:off x="762000" y="495299"/>
            <a:ext cx="9382125" cy="5610225"/>
          </a:xfrm>
        </p:spPr>
        <p:txBody>
          <a:bodyPr>
            <a:normAutofit/>
          </a:bodyPr>
          <a:lstStyle/>
          <a:p>
            <a:pPr marL="285750" marR="0" indent="-285750" algn="l">
              <a:lnSpc>
                <a:spcPct val="115000"/>
              </a:lnSpc>
              <a:buFont typeface="Wingdings" panose="05000000000000000000" pitchFamily="2" charset="2"/>
              <a:buChar char="v"/>
            </a:pPr>
            <a:endParaRPr lang="en-US" sz="2800" b="1" dirty="0">
              <a:effectLst/>
              <a:latin typeface="Times New Roman" panose="02020603050405020304" pitchFamily="18" charset="0"/>
              <a:ea typeface="Arial" panose="020B0604020202020204" pitchFamily="34" charset="0"/>
            </a:endParaRPr>
          </a:p>
          <a:p>
            <a:pPr marL="285750" marR="0" indent="-285750" algn="l">
              <a:lnSpc>
                <a:spcPct val="115000"/>
              </a:lnSpc>
              <a:buFont typeface="Wingdings" panose="05000000000000000000" pitchFamily="2" charset="2"/>
              <a:buChar char="v"/>
            </a:pPr>
            <a:endParaRPr lang="en-US" sz="2800" b="1" dirty="0">
              <a:latin typeface="Times New Roman" panose="02020603050405020304" pitchFamily="18" charset="0"/>
              <a:ea typeface="Arial" panose="020B0604020202020204" pitchFamily="34" charset="0"/>
            </a:endParaRPr>
          </a:p>
          <a:p>
            <a:pPr marL="285750" marR="0" indent="-285750" algn="l">
              <a:lnSpc>
                <a:spcPct val="115000"/>
              </a:lnSpc>
              <a:buFont typeface="Wingdings" panose="05000000000000000000" pitchFamily="2" charset="2"/>
              <a:buChar char="v"/>
            </a:pPr>
            <a:endParaRPr lang="en-US" sz="2800" b="1" dirty="0">
              <a:effectLst/>
              <a:latin typeface="Times New Roman" panose="02020603050405020304" pitchFamily="18" charset="0"/>
              <a:ea typeface="Arial" panose="020B0604020202020204" pitchFamily="34" charset="0"/>
            </a:endParaRPr>
          </a:p>
          <a:p>
            <a:pPr marL="285750" marR="0" indent="-285750" algn="l">
              <a:lnSpc>
                <a:spcPct val="115000"/>
              </a:lnSpc>
              <a:buFont typeface="Wingdings" panose="05000000000000000000" pitchFamily="2" charset="2"/>
              <a:buChar char="v"/>
            </a:pPr>
            <a:r>
              <a:rPr lang="en-US" sz="2800" b="1" dirty="0">
                <a:effectLst/>
                <a:latin typeface="Times New Roman" panose="02020603050405020304" pitchFamily="18" charset="0"/>
                <a:ea typeface="Arial" panose="020B0604020202020204" pitchFamily="34" charset="0"/>
              </a:rPr>
              <a:t>Sentiment analysis generally includes:</a:t>
            </a:r>
            <a:endParaRPr lang="en-US" sz="2800" dirty="0">
              <a:effectLst/>
              <a:latin typeface="Arial" panose="020B0604020202020204" pitchFamily="34" charset="0"/>
              <a:ea typeface="Arial" panose="020B0604020202020204" pitchFamily="34" charset="0"/>
            </a:endParaRPr>
          </a:p>
          <a:p>
            <a:pPr marL="800100" lvl="1" indent="-342900">
              <a:lnSpc>
                <a:spcPct val="115000"/>
              </a:lnSpc>
              <a:buFont typeface="Wingdings" panose="05000000000000000000" pitchFamily="2" charset="2"/>
              <a:buChar char="v"/>
            </a:pPr>
            <a:r>
              <a:rPr lang="en-US" sz="2000" u="none" strike="noStrike" dirty="0">
                <a:effectLst/>
                <a:latin typeface="Times New Roman" panose="02020603050405020304" pitchFamily="18" charset="0"/>
                <a:ea typeface="Arial" panose="020B0604020202020204" pitchFamily="34" charset="0"/>
              </a:rPr>
              <a:t>Text preprocessing (tokenization, stop word removal, stemming)</a:t>
            </a:r>
            <a:endParaRPr lang="en-US" sz="2000" u="none" strike="noStrike" dirty="0">
              <a:effectLst/>
              <a:latin typeface="Arial" panose="020B0604020202020204" pitchFamily="34" charset="0"/>
              <a:ea typeface="Arial" panose="020B0604020202020204" pitchFamily="34" charset="0"/>
            </a:endParaRPr>
          </a:p>
          <a:p>
            <a:pPr marL="800100" lvl="1" indent="-342900">
              <a:lnSpc>
                <a:spcPct val="115000"/>
              </a:lnSpc>
              <a:buFont typeface="Wingdings" panose="05000000000000000000" pitchFamily="2" charset="2"/>
              <a:buChar char="v"/>
            </a:pPr>
            <a:r>
              <a:rPr lang="en-US" sz="2000" u="none" strike="noStrike" dirty="0">
                <a:effectLst/>
                <a:latin typeface="Times New Roman" panose="02020603050405020304" pitchFamily="18" charset="0"/>
                <a:ea typeface="Arial" panose="020B0604020202020204" pitchFamily="34" charset="0"/>
              </a:rPr>
              <a:t>Feature extraction (TF-IDF, word embeddings)</a:t>
            </a:r>
            <a:endParaRPr lang="en-US" sz="2000" u="none" strike="noStrike" dirty="0">
              <a:effectLst/>
              <a:latin typeface="Arial" panose="020B0604020202020204" pitchFamily="34" charset="0"/>
              <a:ea typeface="Arial" panose="020B0604020202020204" pitchFamily="34" charset="0"/>
            </a:endParaRPr>
          </a:p>
          <a:p>
            <a:pPr marL="800100" lvl="1" indent="-342900">
              <a:lnSpc>
                <a:spcPct val="115000"/>
              </a:lnSpc>
              <a:buFont typeface="Wingdings" panose="05000000000000000000" pitchFamily="2" charset="2"/>
              <a:buChar char="v"/>
            </a:pPr>
            <a:r>
              <a:rPr lang="en-US" sz="2000" u="none" strike="noStrike" dirty="0">
                <a:effectLst/>
                <a:latin typeface="Times New Roman" panose="02020603050405020304" pitchFamily="18" charset="0"/>
                <a:ea typeface="Arial" panose="020B0604020202020204" pitchFamily="34" charset="0"/>
              </a:rPr>
              <a:t>Classification with supervised learning techniques</a:t>
            </a:r>
            <a:endParaRPr lang="en-US" sz="2000" u="none" strike="noStrike" dirty="0">
              <a:effectLst/>
              <a:latin typeface="Arial" panose="020B0604020202020204" pitchFamily="34" charset="0"/>
              <a:ea typeface="Arial" panose="020B0604020202020204" pitchFamily="34" charset="0"/>
            </a:endParaRPr>
          </a:p>
          <a:p>
            <a:pPr marL="0" marR="0">
              <a:lnSpc>
                <a:spcPct val="115000"/>
              </a:lnSpc>
            </a:pPr>
            <a:r>
              <a:rPr lang="en-US" sz="1800" dirty="0">
                <a:effectLst/>
                <a:latin typeface="Times New Roman" panose="02020603050405020304" pitchFamily="18"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501650" indent="-342900" algn="l">
              <a:lnSpc>
                <a:spcPct val="150000"/>
              </a:lnSpc>
              <a:spcBef>
                <a:spcPts val="1200"/>
              </a:spcBef>
              <a:spcAft>
                <a:spcPts val="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710113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EEBFE-77DC-E66A-206F-15C07D372E5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8EB17DA-540C-1D93-154D-85810FCBA621}"/>
              </a:ext>
            </a:extLst>
          </p:cNvPr>
          <p:cNvSpPr>
            <a:spLocks noGrp="1"/>
          </p:cNvSpPr>
          <p:nvPr>
            <p:ph type="body" sz="half" idx="2"/>
          </p:nvPr>
        </p:nvSpPr>
        <p:spPr>
          <a:xfrm>
            <a:off x="762000" y="495299"/>
            <a:ext cx="9382125" cy="5610225"/>
          </a:xfrm>
        </p:spPr>
        <p:txBody>
          <a:bodyPr>
            <a:normAutofit/>
          </a:bodyPr>
          <a:lstStyle/>
          <a:p>
            <a:pPr marR="0" algn="l">
              <a:lnSpc>
                <a:spcPct val="115000"/>
              </a:lnSpc>
            </a:pPr>
            <a:endParaRPr lang="en-US" sz="2800" b="1" dirty="0">
              <a:effectLst/>
              <a:latin typeface="Times New Roman" panose="02020603050405020304" pitchFamily="18" charset="0"/>
              <a:ea typeface="Arial" panose="020B0604020202020204" pitchFamily="34" charset="0"/>
            </a:endParaRPr>
          </a:p>
          <a:p>
            <a:pPr marL="285750" marR="0" indent="-285750" algn="l">
              <a:lnSpc>
                <a:spcPct val="115000"/>
              </a:lnSpc>
              <a:buFont typeface="Wingdings" panose="05000000000000000000" pitchFamily="2" charset="2"/>
              <a:buChar char="v"/>
            </a:pPr>
            <a:r>
              <a:rPr lang="en-US" sz="2800" b="1" dirty="0">
                <a:effectLst/>
                <a:latin typeface="Times New Roman" panose="02020603050405020304" pitchFamily="18" charset="0"/>
                <a:ea typeface="Arial" panose="020B0604020202020204" pitchFamily="34" charset="0"/>
              </a:rPr>
              <a:t>Flowchart</a:t>
            </a:r>
            <a:r>
              <a:rPr lang="en-US" sz="1800" dirty="0">
                <a:effectLst/>
                <a:latin typeface="Times New Roman" panose="02020603050405020304" pitchFamily="18"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501650" indent="-342900" algn="l">
              <a:lnSpc>
                <a:spcPct val="150000"/>
              </a:lnSpc>
              <a:spcBef>
                <a:spcPts val="1200"/>
              </a:spcBef>
              <a:spcAft>
                <a:spcPts val="0"/>
              </a:spcAft>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2FD4DF14-777E-1985-C338-9EE1E23FC43D}"/>
              </a:ext>
            </a:extLst>
          </p:cNvPr>
          <p:cNvPicPr>
            <a:picLocks noChangeAspect="1"/>
          </p:cNvPicPr>
          <p:nvPr/>
        </p:nvPicPr>
        <p:blipFill>
          <a:blip r:embed="rId2"/>
          <a:srcRect l="5279" t="13641" r="6247" b="8504"/>
          <a:stretch/>
        </p:blipFill>
        <p:spPr>
          <a:xfrm>
            <a:off x="2619375" y="1905001"/>
            <a:ext cx="6953250" cy="3752850"/>
          </a:xfrm>
          <a:prstGeom prst="rect">
            <a:avLst/>
          </a:prstGeom>
        </p:spPr>
      </p:pic>
    </p:spTree>
    <p:extLst>
      <p:ext uri="{BB962C8B-B14F-4D97-AF65-F5344CB8AC3E}">
        <p14:creationId xmlns:p14="http://schemas.microsoft.com/office/powerpoint/2010/main" val="1712207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BBA52-CB99-4058-010E-9CD10945805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9D8EE6-5B55-AF43-9D07-826EE5941396}"/>
              </a:ext>
            </a:extLst>
          </p:cNvPr>
          <p:cNvSpPr>
            <a:spLocks noGrp="1"/>
          </p:cNvSpPr>
          <p:nvPr>
            <p:ph type="body" sz="half" idx="2"/>
          </p:nvPr>
        </p:nvSpPr>
        <p:spPr>
          <a:xfrm>
            <a:off x="400051" y="495299"/>
            <a:ext cx="9696450" cy="5762625"/>
          </a:xfrm>
        </p:spPr>
        <p:txBody>
          <a:bodyPr>
            <a:normAutofit lnSpcReduction="10000"/>
          </a:bodyPr>
          <a:lstStyle/>
          <a:p>
            <a:pPr marR="0" algn="l">
              <a:lnSpc>
                <a:spcPct val="115000"/>
              </a:lnSpc>
            </a:pPr>
            <a:r>
              <a:rPr lang="en-US" sz="3600" b="1" dirty="0">
                <a:latin typeface="Times New Roman" panose="02020603050405020304" pitchFamily="18" charset="0"/>
                <a:ea typeface="Arial" panose="020B0604020202020204" pitchFamily="34" charset="0"/>
                <a:cs typeface="Times New Roman" panose="02020603050405020304" pitchFamily="18" charset="0"/>
              </a:rPr>
              <a:t>Dataset Characteristics</a:t>
            </a:r>
          </a:p>
          <a:p>
            <a:pPr marL="457200" marR="0" indent="-457200" algn="l">
              <a:lnSpc>
                <a:spcPct val="115000"/>
              </a:lnSpc>
              <a:buFont typeface="Wingdings" panose="05000000000000000000" pitchFamily="2" charset="2"/>
              <a:buChar char="v"/>
            </a:pPr>
            <a:r>
              <a:rPr lang="en-US" sz="3000" dirty="0">
                <a:effectLst/>
                <a:latin typeface="Times New Roman" panose="02020603050405020304" pitchFamily="18" charset="0"/>
                <a:cs typeface="Times New Roman" panose="02020603050405020304" pitchFamily="18" charset="0"/>
              </a:rPr>
              <a:t>Dataset</a:t>
            </a:r>
          </a:p>
          <a:p>
            <a:pPr marL="1028700" lvl="1" indent="-571500">
              <a:lnSpc>
                <a:spcPct val="115000"/>
              </a:lnSpc>
              <a:buFont typeface="Wingdings" panose="05000000000000000000" pitchFamily="2" charset="2"/>
              <a:buChar char="v"/>
            </a:pPr>
            <a:r>
              <a:rPr lang="en-US" sz="2600" dirty="0">
                <a:effectLst/>
                <a:latin typeface="Times New Roman" panose="02020603050405020304" pitchFamily="18" charset="0"/>
                <a:ea typeface="Arial" panose="020B0604020202020204" pitchFamily="34" charset="0"/>
                <a:cs typeface="Times New Roman" panose="02020603050405020304" pitchFamily="18" charset="0"/>
              </a:rPr>
              <a:t>We employed the IMDB dataset from Kaggle, which includes:</a:t>
            </a:r>
          </a:p>
          <a:p>
            <a:pPr marL="1028700" lvl="1" indent="-571500">
              <a:lnSpc>
                <a:spcPct val="115000"/>
              </a:lnSpc>
              <a:buFont typeface="Wingdings" panose="05000000000000000000" pitchFamily="2" charset="2"/>
              <a:buChar char="v"/>
            </a:pPr>
            <a:r>
              <a:rPr lang="en-US" sz="2600" u="none" strike="noStrike" dirty="0">
                <a:effectLst/>
                <a:latin typeface="Times New Roman" panose="02020603050405020304" pitchFamily="18" charset="0"/>
                <a:ea typeface="Arial" panose="020B0604020202020204" pitchFamily="34" charset="0"/>
                <a:cs typeface="Times New Roman" panose="02020603050405020304" pitchFamily="18" charset="0"/>
              </a:rPr>
              <a:t>The dataset consists of 50,000 movie reviews, equally divided into 25,000 positive and 25,000 negative samples. It is split into 80% for training (40,000 reviews) and 20% for testing (10,000 reviews).</a:t>
            </a:r>
          </a:p>
          <a:p>
            <a:pPr marL="457200" marR="0" indent="-457200" algn="l">
              <a:lnSpc>
                <a:spcPct val="115000"/>
              </a:lnSpc>
              <a:spcBef>
                <a:spcPts val="1600"/>
              </a:spcBef>
              <a:spcAft>
                <a:spcPts val="400"/>
              </a:spcAft>
              <a:buFont typeface="Wingdings" panose="05000000000000000000" pitchFamily="2" charset="2"/>
              <a:buChar char="v"/>
            </a:pPr>
            <a:r>
              <a:rPr lang="en-US" sz="2600" b="1" dirty="0">
                <a:effectLst/>
                <a:latin typeface="Times New Roman" panose="02020603050405020304" pitchFamily="18" charset="0"/>
                <a:cs typeface="Times New Roman" panose="02020603050405020304" pitchFamily="18" charset="0"/>
              </a:rPr>
              <a:t>Feature Extraction</a:t>
            </a:r>
          </a:p>
          <a:p>
            <a:pPr marL="914400" lvl="1" indent="-457200">
              <a:lnSpc>
                <a:spcPct val="115000"/>
              </a:lnSpc>
              <a:spcBef>
                <a:spcPts val="1600"/>
              </a:spcBef>
              <a:spcAft>
                <a:spcPts val="400"/>
              </a:spcAft>
              <a:buFont typeface="Wingdings" panose="05000000000000000000" pitchFamily="2" charset="2"/>
              <a:buChar char="v"/>
            </a:pPr>
            <a:r>
              <a:rPr lang="en-US" sz="2600" u="none" strike="noStrike" dirty="0">
                <a:effectLst/>
                <a:latin typeface="Times New Roman" panose="02020603050405020304" pitchFamily="18" charset="0"/>
                <a:ea typeface="Arial" panose="020B0604020202020204" pitchFamily="34" charset="0"/>
                <a:cs typeface="Times New Roman" panose="02020603050405020304" pitchFamily="18" charset="0"/>
              </a:rPr>
              <a:t>TF-IDF with 5,000 max features (for classical ML models)</a:t>
            </a:r>
          </a:p>
          <a:p>
            <a:pPr marL="914400" lvl="1" indent="-457200">
              <a:lnSpc>
                <a:spcPct val="115000"/>
              </a:lnSpc>
              <a:buFont typeface="Wingdings" panose="05000000000000000000" pitchFamily="2" charset="2"/>
              <a:buChar char="v"/>
            </a:pPr>
            <a:r>
              <a:rPr lang="en-US" sz="2600" u="none" strike="noStrike" dirty="0">
                <a:effectLst/>
                <a:latin typeface="Times New Roman" panose="02020603050405020304" pitchFamily="18" charset="0"/>
                <a:ea typeface="Arial" panose="020B0604020202020204" pitchFamily="34" charset="0"/>
                <a:cs typeface="Times New Roman" panose="02020603050405020304" pitchFamily="18" charset="0"/>
              </a:rPr>
              <a:t>Word embeddings (for LSTM, sequence length = 200)</a:t>
            </a:r>
          </a:p>
          <a:p>
            <a:pPr marL="800100" lvl="1" indent="-342900">
              <a:lnSpc>
                <a:spcPct val="115000"/>
              </a:lnSpc>
              <a:spcBef>
                <a:spcPts val="1600"/>
              </a:spcBef>
              <a:spcAft>
                <a:spcPts val="400"/>
              </a:spcAft>
              <a:buFont typeface="Arial" panose="020B0604020202020204" pitchFamily="34" charset="0"/>
              <a:buChar char="•"/>
            </a:pPr>
            <a:endParaRPr lang="en-US" sz="1800" dirty="0"/>
          </a:p>
        </p:txBody>
      </p:sp>
    </p:spTree>
    <p:extLst>
      <p:ext uri="{BB962C8B-B14F-4D97-AF65-F5344CB8AC3E}">
        <p14:creationId xmlns:p14="http://schemas.microsoft.com/office/powerpoint/2010/main" val="3633076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18283-73EB-9739-7138-914DC980D00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8593CDC-2DC0-DE6E-765F-6FDE1318D5C6}"/>
              </a:ext>
            </a:extLst>
          </p:cNvPr>
          <p:cNvSpPr>
            <a:spLocks noGrp="1"/>
          </p:cNvSpPr>
          <p:nvPr>
            <p:ph type="body" sz="half" idx="2"/>
          </p:nvPr>
        </p:nvSpPr>
        <p:spPr>
          <a:xfrm>
            <a:off x="400050" y="495299"/>
            <a:ext cx="10620375" cy="5610225"/>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Experiment Methodology</a:t>
            </a:r>
            <a:r>
              <a:rPr lang="en-US" sz="3900" dirty="0">
                <a:effectLst/>
                <a:latin typeface="Times New Roman" panose="02020603050405020304" pitchFamily="18" charset="0"/>
                <a:ea typeface="Arial" panose="020B0604020202020204" pitchFamily="34" charset="0"/>
                <a:cs typeface="Times New Roman" panose="02020603050405020304" pitchFamily="18" charset="0"/>
              </a:rPr>
              <a:t> </a:t>
            </a:r>
          </a:p>
          <a:p>
            <a:pPr marL="342900" marR="0" indent="-342900" algn="l">
              <a:lnSpc>
                <a:spcPct val="115000"/>
              </a:lnSpc>
              <a:spcBef>
                <a:spcPts val="1600"/>
              </a:spcBef>
              <a:spcAft>
                <a:spcPts val="400"/>
              </a:spcAft>
              <a:buFont typeface="Wingdings" panose="05000000000000000000" pitchFamily="2" charset="2"/>
              <a:buChar char="v"/>
            </a:pPr>
            <a:r>
              <a:rPr lang="en-US" sz="2400" b="1" dirty="0">
                <a:effectLst/>
                <a:latin typeface="Times New Roman" panose="02020603050405020304" pitchFamily="18" charset="0"/>
                <a:cs typeface="Times New Roman" panose="02020603050405020304" pitchFamily="18" charset="0"/>
              </a:rPr>
              <a:t>Preprocessing</a:t>
            </a:r>
          </a:p>
          <a:p>
            <a:pPr marL="800100" lvl="1" indent="-342900">
              <a:lnSpc>
                <a:spcPct val="115000"/>
              </a:lnSpc>
              <a:buFont typeface="Wingdings" panose="05000000000000000000" pitchFamily="2" charset="2"/>
              <a:buChar char="v"/>
            </a:pPr>
            <a:r>
              <a:rPr lang="en-US" sz="2800" u="none" strike="noStrike" dirty="0">
                <a:effectLst/>
                <a:latin typeface="Times New Roman" panose="02020603050405020304" pitchFamily="18" charset="0"/>
                <a:ea typeface="Arial" panose="020B0604020202020204" pitchFamily="34" charset="0"/>
                <a:cs typeface="Times New Roman" panose="02020603050405020304" pitchFamily="18" charset="0"/>
              </a:rPr>
              <a:t>Lowercasing</a:t>
            </a:r>
          </a:p>
          <a:p>
            <a:pPr marL="800100" lvl="1" indent="-342900">
              <a:lnSpc>
                <a:spcPct val="115000"/>
              </a:lnSpc>
              <a:buFont typeface="Wingdings" panose="05000000000000000000" pitchFamily="2" charset="2"/>
              <a:buChar char="v"/>
            </a:pPr>
            <a:r>
              <a:rPr lang="en-US" sz="2800" u="none" strike="noStrike" dirty="0">
                <a:effectLst/>
                <a:latin typeface="Times New Roman" panose="02020603050405020304" pitchFamily="18" charset="0"/>
                <a:ea typeface="Arial" panose="020B0604020202020204" pitchFamily="34" charset="0"/>
                <a:cs typeface="Times New Roman" panose="02020603050405020304" pitchFamily="18" charset="0"/>
              </a:rPr>
              <a:t>Removal of HTML tags</a:t>
            </a:r>
          </a:p>
          <a:p>
            <a:pPr marL="800100" lvl="1" indent="-342900">
              <a:lnSpc>
                <a:spcPct val="115000"/>
              </a:lnSpc>
              <a:buFont typeface="Wingdings" panose="05000000000000000000" pitchFamily="2" charset="2"/>
              <a:buChar char="v"/>
            </a:pPr>
            <a:r>
              <a:rPr lang="en-US" sz="2800" u="none" strike="noStrike" dirty="0">
                <a:effectLst/>
                <a:latin typeface="Times New Roman" panose="02020603050405020304" pitchFamily="18" charset="0"/>
                <a:ea typeface="Arial" panose="020B0604020202020204" pitchFamily="34" charset="0"/>
                <a:cs typeface="Times New Roman" panose="02020603050405020304" pitchFamily="18" charset="0"/>
              </a:rPr>
              <a:t>Removal of punctuation</a:t>
            </a:r>
          </a:p>
          <a:p>
            <a:pPr marL="800100" lvl="1" indent="-342900">
              <a:lnSpc>
                <a:spcPct val="115000"/>
              </a:lnSpc>
              <a:buFont typeface="Wingdings" panose="05000000000000000000" pitchFamily="2" charset="2"/>
              <a:buChar char="v"/>
            </a:pPr>
            <a:r>
              <a:rPr lang="en-US" sz="2800" u="none" strike="noStrike" dirty="0">
                <a:effectLst/>
                <a:latin typeface="Times New Roman" panose="02020603050405020304" pitchFamily="18" charset="0"/>
                <a:ea typeface="Arial" panose="020B0604020202020204" pitchFamily="34" charset="0"/>
                <a:cs typeface="Times New Roman" panose="02020603050405020304" pitchFamily="18" charset="0"/>
              </a:rPr>
              <a:t>Removal of </a:t>
            </a:r>
            <a:r>
              <a:rPr lang="en-US" sz="2800" u="none" strike="noStrike" dirty="0" err="1">
                <a:effectLst/>
                <a:latin typeface="Times New Roman" panose="02020603050405020304" pitchFamily="18" charset="0"/>
                <a:ea typeface="Arial" panose="020B0604020202020204" pitchFamily="34" charset="0"/>
                <a:cs typeface="Times New Roman" panose="02020603050405020304" pitchFamily="18" charset="0"/>
              </a:rPr>
              <a:t>stopwords</a:t>
            </a:r>
            <a:r>
              <a:rPr lang="en-US" sz="2800" u="none" strike="noStrike" dirty="0">
                <a:effectLst/>
                <a:latin typeface="Times New Roman" panose="02020603050405020304" pitchFamily="18" charset="0"/>
                <a:ea typeface="Arial" panose="020B0604020202020204" pitchFamily="34" charset="0"/>
                <a:cs typeface="Times New Roman" panose="02020603050405020304" pitchFamily="18" charset="0"/>
              </a:rPr>
              <a:t> (using NLTK)</a:t>
            </a:r>
          </a:p>
          <a:p>
            <a:pPr marL="800100" lvl="1" indent="-342900">
              <a:lnSpc>
                <a:spcPct val="115000"/>
              </a:lnSpc>
              <a:buFont typeface="Wingdings" panose="05000000000000000000" pitchFamily="2" charset="2"/>
              <a:buChar char="v"/>
            </a:pPr>
            <a:r>
              <a:rPr lang="en-US" sz="2800" u="none" strike="noStrike" dirty="0">
                <a:effectLst/>
                <a:latin typeface="Times New Roman" panose="02020603050405020304" pitchFamily="18" charset="0"/>
                <a:ea typeface="Arial" panose="020B0604020202020204" pitchFamily="34" charset="0"/>
                <a:cs typeface="Times New Roman" panose="02020603050405020304" pitchFamily="18" charset="0"/>
              </a:rPr>
              <a:t>Stemming (Porter Stemmer)</a:t>
            </a:r>
          </a:p>
          <a:p>
            <a:pPr marL="501650" indent="-342900" algn="l">
              <a:lnSpc>
                <a:spcPct val="150000"/>
              </a:lnSpc>
              <a:spcBef>
                <a:spcPts val="1200"/>
              </a:spcBef>
              <a:spcAft>
                <a:spcPts val="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470536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1DFCE-0ECC-3648-0BF0-6D762EF8E7E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1BFB368-53C9-9154-512C-5BC95913F4C9}"/>
              </a:ext>
            </a:extLst>
          </p:cNvPr>
          <p:cNvSpPr>
            <a:spLocks noGrp="1"/>
          </p:cNvSpPr>
          <p:nvPr>
            <p:ph type="body" sz="half" idx="2"/>
          </p:nvPr>
        </p:nvSpPr>
        <p:spPr>
          <a:xfrm>
            <a:off x="400050" y="495299"/>
            <a:ext cx="10620375" cy="5610225"/>
          </a:xfrm>
        </p:spPr>
        <p:txBody>
          <a:bodyPr>
            <a:normAutofit/>
          </a:bodyPr>
          <a:lstStyle/>
          <a:p>
            <a:pPr marR="0" algn="l">
              <a:lnSpc>
                <a:spcPct val="115000"/>
              </a:lnSpc>
            </a:pPr>
            <a:r>
              <a:rPr lang="en-US" sz="3900" b="1" dirty="0">
                <a:latin typeface="Times New Roman" panose="02020603050405020304" pitchFamily="18" charset="0"/>
                <a:ea typeface="Arial" panose="020B0604020202020204" pitchFamily="34" charset="0"/>
                <a:cs typeface="Times New Roman" panose="02020603050405020304" pitchFamily="18" charset="0"/>
              </a:rPr>
              <a:t>Experiment Methodology</a:t>
            </a:r>
            <a:r>
              <a:rPr lang="en-US" sz="3900" dirty="0">
                <a:effectLst/>
                <a:latin typeface="Times New Roman" panose="02020603050405020304" pitchFamily="18" charset="0"/>
                <a:ea typeface="Arial" panose="020B0604020202020204" pitchFamily="34" charset="0"/>
                <a:cs typeface="Times New Roman" panose="02020603050405020304" pitchFamily="18" charset="0"/>
              </a:rPr>
              <a:t> </a:t>
            </a:r>
          </a:p>
          <a:p>
            <a:pPr marL="501650" indent="-342900" algn="l">
              <a:lnSpc>
                <a:spcPct val="150000"/>
              </a:lnSpc>
              <a:spcBef>
                <a:spcPts val="1200"/>
              </a:spcBef>
              <a:spcAft>
                <a:spcPts val="0"/>
              </a:spcAft>
              <a:buFont typeface="Arial" panose="020B0604020202020204" pitchFamily="34" charset="0"/>
              <a:buChar char="•"/>
            </a:pPr>
            <a:r>
              <a:rPr lang="en-US" sz="1800" b="1" dirty="0">
                <a:effectLst/>
                <a:latin typeface="Times New Roman" panose="02020603050405020304" pitchFamily="18" charset="0"/>
                <a:ea typeface="Arial" panose="020B0604020202020204" pitchFamily="34" charset="0"/>
              </a:rPr>
              <a:t>Models &amp; Parameters</a:t>
            </a:r>
            <a:endParaRPr lang="en-US" sz="2400" dirty="0"/>
          </a:p>
        </p:txBody>
      </p:sp>
      <p:graphicFrame>
        <p:nvGraphicFramePr>
          <p:cNvPr id="3" name="Table 2">
            <a:extLst>
              <a:ext uri="{FF2B5EF4-FFF2-40B4-BE49-F238E27FC236}">
                <a16:creationId xmlns:a16="http://schemas.microsoft.com/office/drawing/2014/main" id="{6949AE2A-34A8-5037-81D8-96DC693F7E36}"/>
              </a:ext>
            </a:extLst>
          </p:cNvPr>
          <p:cNvGraphicFramePr>
            <a:graphicFrameLocks noGrp="1"/>
          </p:cNvGraphicFramePr>
          <p:nvPr>
            <p:extLst>
              <p:ext uri="{D42A27DB-BD31-4B8C-83A1-F6EECF244321}">
                <p14:modId xmlns:p14="http://schemas.microsoft.com/office/powerpoint/2010/main" val="3684585197"/>
              </p:ext>
            </p:extLst>
          </p:nvPr>
        </p:nvGraphicFramePr>
        <p:xfrm>
          <a:off x="400050" y="2057019"/>
          <a:ext cx="6829426" cy="4471416"/>
        </p:xfrm>
        <a:graphic>
          <a:graphicData uri="http://schemas.openxmlformats.org/drawingml/2006/table">
            <a:tbl>
              <a:tblPr firstRow="1" bandRow="1">
                <a:tableStyleId>{F5AB1C69-6EDB-4FF4-983F-18BD219EF322}</a:tableStyleId>
              </a:tblPr>
              <a:tblGrid>
                <a:gridCol w="3414713">
                  <a:extLst>
                    <a:ext uri="{9D8B030D-6E8A-4147-A177-3AD203B41FA5}">
                      <a16:colId xmlns:a16="http://schemas.microsoft.com/office/drawing/2014/main" val="4239140506"/>
                    </a:ext>
                  </a:extLst>
                </a:gridCol>
                <a:gridCol w="3414713">
                  <a:extLst>
                    <a:ext uri="{9D8B030D-6E8A-4147-A177-3AD203B41FA5}">
                      <a16:colId xmlns:a16="http://schemas.microsoft.com/office/drawing/2014/main" val="3086018701"/>
                    </a:ext>
                  </a:extLst>
                </a:gridCol>
              </a:tblGrid>
              <a:tr h="4756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Model</a:t>
                      </a:r>
                      <a:endParaRPr lang="en-US" sz="1400" dirty="0">
                        <a:effectLst/>
                        <a:latin typeface="Arial" panose="020B0604020202020204" pitchFamily="34" charset="0"/>
                        <a:ea typeface="Arial" panose="020B0604020202020204" pitchFamily="34" charset="0"/>
                      </a:endParaRP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Key Parameters</a:t>
                      </a:r>
                      <a:endParaRPr lang="en-US" sz="1400" dirty="0">
                        <a:effectLst/>
                        <a:latin typeface="Arial" panose="020B0604020202020204" pitchFamily="34" charset="0"/>
                        <a:ea typeface="Arial" panose="020B0604020202020204" pitchFamily="34" charset="0"/>
                      </a:endParaRPr>
                    </a:p>
                    <a:p>
                      <a:endParaRPr lang="en-US" dirty="0"/>
                    </a:p>
                  </a:txBody>
                  <a:tcPr/>
                </a:tc>
                <a:extLst>
                  <a:ext uri="{0D108BD9-81ED-4DB2-BD59-A6C34878D82A}">
                    <a16:rowId xmlns:a16="http://schemas.microsoft.com/office/drawing/2014/main" val="1054585753"/>
                  </a:ext>
                </a:extLst>
              </a:tr>
              <a:tr h="4756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Naive Bayes</a:t>
                      </a:r>
                      <a:endParaRPr lang="en-US" sz="1400" dirty="0">
                        <a:effectLst/>
                        <a:latin typeface="Arial" panose="020B0604020202020204" pitchFamily="34" charset="0"/>
                        <a:ea typeface="Arial" panose="020B0604020202020204" pitchFamily="34" charset="0"/>
                      </a:endParaRP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Default parameters</a:t>
                      </a:r>
                      <a:endParaRPr lang="en-US" sz="1400" dirty="0">
                        <a:effectLst/>
                      </a:endParaRPr>
                    </a:p>
                    <a:p>
                      <a:endParaRPr lang="en-US" dirty="0"/>
                    </a:p>
                  </a:txBody>
                  <a:tcPr/>
                </a:tc>
                <a:extLst>
                  <a:ext uri="{0D108BD9-81ED-4DB2-BD59-A6C34878D82A}">
                    <a16:rowId xmlns:a16="http://schemas.microsoft.com/office/drawing/2014/main" val="1044032925"/>
                  </a:ext>
                </a:extLst>
              </a:tr>
              <a:tr h="4756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SVM	</a:t>
                      </a:r>
                      <a:endParaRPr lang="en-US" sz="1400" dirty="0">
                        <a:effectLst/>
                        <a:latin typeface="Arial" panose="020B0604020202020204" pitchFamily="34" charset="0"/>
                        <a:ea typeface="Arial" panose="020B0604020202020204" pitchFamily="34" charset="0"/>
                      </a:endParaRP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Linear kernel, </a:t>
                      </a:r>
                      <a:r>
                        <a:rPr lang="en-US" sz="1800" dirty="0" err="1">
                          <a:effectLst/>
                        </a:rPr>
                        <a:t>max_iter</a:t>
                      </a:r>
                      <a:r>
                        <a:rPr lang="en-US" sz="1800" dirty="0">
                          <a:effectLst/>
                        </a:rPr>
                        <a:t>=500</a:t>
                      </a:r>
                      <a:endParaRPr lang="en-US" sz="1400" dirty="0">
                        <a:effectLst/>
                      </a:endParaRPr>
                    </a:p>
                    <a:p>
                      <a:endParaRPr lang="en-US" dirty="0"/>
                    </a:p>
                  </a:txBody>
                  <a:tcPr/>
                </a:tc>
                <a:extLst>
                  <a:ext uri="{0D108BD9-81ED-4DB2-BD59-A6C34878D82A}">
                    <a16:rowId xmlns:a16="http://schemas.microsoft.com/office/drawing/2014/main" val="1915316804"/>
                  </a:ext>
                </a:extLst>
              </a:tr>
              <a:tr h="7609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Random Forest	</a:t>
                      </a:r>
                      <a:endParaRPr lang="en-US" sz="1400" dirty="0">
                        <a:effectLst/>
                        <a:latin typeface="Arial" panose="020B0604020202020204" pitchFamily="34" charset="0"/>
                        <a:ea typeface="Arial" panose="020B0604020202020204" pitchFamily="34" charset="0"/>
                      </a:endParaRP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err="1">
                          <a:effectLst/>
                        </a:rPr>
                        <a:t>n_estimators</a:t>
                      </a:r>
                      <a:r>
                        <a:rPr lang="en-US" sz="1800" dirty="0">
                          <a:effectLst/>
                        </a:rPr>
                        <a:t>=100, </a:t>
                      </a:r>
                      <a:r>
                        <a:rPr lang="en-US" sz="1800" dirty="0" err="1">
                          <a:effectLst/>
                        </a:rPr>
                        <a:t>max_depth</a:t>
                      </a:r>
                      <a:r>
                        <a:rPr lang="en-US" sz="1800" dirty="0">
                          <a:effectLst/>
                        </a:rPr>
                        <a:t>=None</a:t>
                      </a:r>
                      <a:endParaRPr lang="en-US" sz="1400" dirty="0">
                        <a:effectLst/>
                      </a:endParaRPr>
                    </a:p>
                    <a:p>
                      <a:endParaRPr lang="en-US" dirty="0"/>
                    </a:p>
                  </a:txBody>
                  <a:tcPr/>
                </a:tc>
                <a:extLst>
                  <a:ext uri="{0D108BD9-81ED-4DB2-BD59-A6C34878D82A}">
                    <a16:rowId xmlns:a16="http://schemas.microsoft.com/office/drawing/2014/main" val="2191166094"/>
                  </a:ext>
                </a:extLst>
              </a:tr>
              <a:tr h="51842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Decision Tree</a:t>
                      </a:r>
                      <a:endParaRPr lang="en-US" sz="1400" dirty="0">
                        <a:effectLst/>
                        <a:latin typeface="Arial" panose="020B0604020202020204" pitchFamily="34" charset="0"/>
                        <a:ea typeface="Arial" panose="020B0604020202020204" pitchFamily="34" charset="0"/>
                      </a:endParaRPr>
                    </a:p>
                  </a:txBody>
                  <a:tcPr/>
                </a:tc>
                <a:tc>
                  <a:txBody>
                    <a:bodyPr/>
                    <a:lstStyle/>
                    <a:p>
                      <a:pPr marL="0" marR="0">
                        <a:lnSpc>
                          <a:spcPct val="115000"/>
                        </a:lnSpc>
                        <a:buNone/>
                      </a:pPr>
                      <a:r>
                        <a:rPr lang="en-US" sz="1800" dirty="0" err="1">
                          <a:effectLst/>
                        </a:rPr>
                        <a:t>max_depth</a:t>
                      </a:r>
                      <a:r>
                        <a:rPr lang="en-US" sz="1800" dirty="0">
                          <a:effectLst/>
                        </a:rPr>
                        <a:t>=5</a:t>
                      </a:r>
                      <a:endParaRPr lang="en-US" sz="1400" dirty="0">
                        <a:effectLst/>
                      </a:endParaRPr>
                    </a:p>
                    <a:p>
                      <a:pPr marL="0" marR="0">
                        <a:lnSpc>
                          <a:spcPct val="115000"/>
                        </a:lnSpc>
                        <a:buNone/>
                      </a:pPr>
                      <a:r>
                        <a:rPr lang="en-US" sz="1800" dirty="0">
                          <a:effectLst/>
                        </a:rPr>
                        <a:t> </a:t>
                      </a:r>
                      <a:endParaRPr lang="en-US" sz="1400" dirty="0">
                        <a:effectLst/>
                        <a:latin typeface="Arial" panose="020B0604020202020204" pitchFamily="34" charset="0"/>
                        <a:ea typeface="Arial" panose="020B0604020202020204" pitchFamily="34" charset="0"/>
                      </a:endParaRPr>
                    </a:p>
                    <a:p>
                      <a:endParaRPr lang="en-US" dirty="0"/>
                    </a:p>
                  </a:txBody>
                  <a:tcPr/>
                </a:tc>
                <a:extLst>
                  <a:ext uri="{0D108BD9-81ED-4DB2-BD59-A6C34878D82A}">
                    <a16:rowId xmlns:a16="http://schemas.microsoft.com/office/drawing/2014/main" val="878064590"/>
                  </a:ext>
                </a:extLst>
              </a:tr>
              <a:tr h="61831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LSTM	</a:t>
                      </a:r>
                      <a:endParaRPr lang="en-US" sz="1400" dirty="0">
                        <a:effectLst/>
                        <a:latin typeface="Arial" panose="020B0604020202020204" pitchFamily="34" charset="0"/>
                        <a:ea typeface="Arial" panose="020B0604020202020204" pitchFamily="34" charset="0"/>
                      </a:endParaRP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rPr>
                        <a:t>128-unit LSTM, dropout=0.2</a:t>
                      </a:r>
                      <a:endParaRPr lang="en-US" sz="1400" dirty="0">
                        <a:effectLst/>
                      </a:endParaRPr>
                    </a:p>
                    <a:p>
                      <a:endParaRPr lang="en-US" dirty="0"/>
                    </a:p>
                  </a:txBody>
                  <a:tcPr/>
                </a:tc>
                <a:extLst>
                  <a:ext uri="{0D108BD9-81ED-4DB2-BD59-A6C34878D82A}">
                    <a16:rowId xmlns:a16="http://schemas.microsoft.com/office/drawing/2014/main" val="1560154144"/>
                  </a:ext>
                </a:extLst>
              </a:tr>
            </a:tbl>
          </a:graphicData>
        </a:graphic>
      </p:graphicFrame>
      <p:sp>
        <p:nvSpPr>
          <p:cNvPr id="5" name="TextBox 4">
            <a:extLst>
              <a:ext uri="{FF2B5EF4-FFF2-40B4-BE49-F238E27FC236}">
                <a16:creationId xmlns:a16="http://schemas.microsoft.com/office/drawing/2014/main" id="{33ACD1CA-3EE5-63F7-0A7A-C75199CDC977}"/>
              </a:ext>
            </a:extLst>
          </p:cNvPr>
          <p:cNvSpPr txBox="1"/>
          <p:nvPr/>
        </p:nvSpPr>
        <p:spPr>
          <a:xfrm>
            <a:off x="8162925" y="1847850"/>
            <a:ext cx="2857500" cy="2331920"/>
          </a:xfrm>
          <a:prstGeom prst="rect">
            <a:avLst/>
          </a:prstGeom>
          <a:noFill/>
        </p:spPr>
        <p:txBody>
          <a:bodyPr wrap="square" rtlCol="0">
            <a:spAutoFit/>
          </a:bodyPr>
          <a:lstStyle/>
          <a:p>
            <a:pPr marL="0" marR="0">
              <a:lnSpc>
                <a:spcPct val="115000"/>
              </a:lnSpc>
              <a:spcBef>
                <a:spcPts val="1600"/>
              </a:spcBef>
              <a:spcAft>
                <a:spcPts val="400"/>
              </a:spcAft>
              <a:buNone/>
            </a:pPr>
            <a:r>
              <a:rPr lang="en-US" sz="1800" b="1" dirty="0">
                <a:effectLst/>
                <a:latin typeface="Times New Roman" panose="02020603050405020304" pitchFamily="18" charset="0"/>
                <a:cs typeface="Times New Roman" panose="02020603050405020304" pitchFamily="18" charset="0"/>
              </a:rPr>
              <a:t>Evaluation Metrics</a:t>
            </a:r>
          </a:p>
          <a:p>
            <a:pPr marL="342900" marR="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Arial" panose="020B0604020202020204" pitchFamily="34" charset="0"/>
              </a:rPr>
              <a:t>Accuracy</a:t>
            </a:r>
            <a:endParaRPr lang="en-US" sz="1800" u="none" strike="noStrike" dirty="0">
              <a:effectLst/>
              <a:latin typeface="Arial" panose="020B0604020202020204" pitchFamily="34" charset="0"/>
              <a:ea typeface="Arial" panose="020B0604020202020204" pitchFamily="34" charset="0"/>
            </a:endParaRPr>
          </a:p>
          <a:p>
            <a:pPr marL="342900" marR="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Arial" panose="020B0604020202020204" pitchFamily="34" charset="0"/>
              </a:rPr>
              <a:t>Precision</a:t>
            </a:r>
            <a:endParaRPr lang="en-US" sz="1800" u="none" strike="noStrike" dirty="0">
              <a:effectLst/>
              <a:latin typeface="Arial" panose="020B0604020202020204" pitchFamily="34" charset="0"/>
              <a:ea typeface="Arial" panose="020B0604020202020204" pitchFamily="34" charset="0"/>
            </a:endParaRPr>
          </a:p>
          <a:p>
            <a:pPr marL="342900" marR="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Arial" panose="020B0604020202020204" pitchFamily="34" charset="0"/>
              </a:rPr>
              <a:t>Recall</a:t>
            </a:r>
            <a:endParaRPr lang="en-US" sz="1800" u="none" strike="noStrike" dirty="0">
              <a:effectLst/>
              <a:latin typeface="Arial" panose="020B0604020202020204" pitchFamily="34" charset="0"/>
              <a:ea typeface="Arial" panose="020B0604020202020204" pitchFamily="34" charset="0"/>
            </a:endParaRPr>
          </a:p>
          <a:p>
            <a:pPr marL="342900" marR="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Arial" panose="020B0604020202020204" pitchFamily="34" charset="0"/>
              </a:rPr>
              <a:t>F1-score</a:t>
            </a:r>
            <a:endParaRPr lang="en-US" sz="1800" u="none" strike="noStrike" dirty="0">
              <a:effectLst/>
              <a:latin typeface="Arial" panose="020B0604020202020204" pitchFamily="34" charset="0"/>
              <a:ea typeface="Arial" panose="020B0604020202020204" pitchFamily="34" charset="0"/>
            </a:endParaRPr>
          </a:p>
          <a:p>
            <a:pPr marL="342900" marR="0" lvl="0" indent="-342900">
              <a:lnSpc>
                <a:spcPct val="115000"/>
              </a:lnSpc>
              <a:buFont typeface="Arial" panose="020B0604020202020204" pitchFamily="34" charset="0"/>
              <a:buChar char="●"/>
            </a:pPr>
            <a:r>
              <a:rPr lang="en-US" sz="1800" u="none" strike="noStrike" dirty="0">
                <a:effectLst/>
                <a:latin typeface="Times New Roman" panose="02020603050405020304" pitchFamily="18" charset="0"/>
                <a:ea typeface="Arial" panose="020B0604020202020204" pitchFamily="34" charset="0"/>
              </a:rPr>
              <a:t>Confusion matrices</a:t>
            </a:r>
            <a:endParaRPr lang="en-US" sz="1800" u="none" strike="noStrike"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30605082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win32_fixed.potx" id="{BC2F7F5B-4979-4A54-84D5-4000EC3D9661}" vid="{81E89C45-4B49-4C30-91F6-68DD81BA82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Famous event in history presentation</Template>
  <TotalTime>102</TotalTime>
  <Words>1276</Words>
  <Application>Microsoft Office PowerPoint</Application>
  <PresentationFormat>Widescreen</PresentationFormat>
  <Paragraphs>154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Corbel</vt:lpstr>
      <vt:lpstr>Times New Roman</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Duddugunta Bharath Reddy</dc:creator>
  <cp:lastModifiedBy>SriLakshmi Parella</cp:lastModifiedBy>
  <cp:revision>3</cp:revision>
  <dcterms:created xsi:type="dcterms:W3CDTF">2025-04-19T15:14:37Z</dcterms:created>
  <dcterms:modified xsi:type="dcterms:W3CDTF">2025-04-23T06:33:27Z</dcterms:modified>
</cp:coreProperties>
</file>